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71" r:id="rId3"/>
    <p:sldId id="273" r:id="rId4"/>
    <p:sldId id="274" r:id="rId5"/>
    <p:sldId id="260" r:id="rId6"/>
    <p:sldId id="261" r:id="rId7"/>
    <p:sldId id="262" r:id="rId8"/>
    <p:sldId id="283" r:id="rId9"/>
    <p:sldId id="263" r:id="rId10"/>
    <p:sldId id="264" r:id="rId11"/>
    <p:sldId id="265" r:id="rId12"/>
    <p:sldId id="266" r:id="rId13"/>
    <p:sldId id="275" r:id="rId14"/>
    <p:sldId id="268" r:id="rId15"/>
    <p:sldId id="269" r:id="rId16"/>
    <p:sldId id="277" r:id="rId17"/>
    <p:sldId id="280" r:id="rId18"/>
    <p:sldId id="281" r:id="rId19"/>
    <p:sldId id="270" r:id="rId20"/>
    <p:sldId id="282" r:id="rId2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6" autoAdjust="0"/>
  </p:normalViewPr>
  <p:slideViewPr>
    <p:cSldViewPr>
      <p:cViewPr varScale="1">
        <p:scale>
          <a:sx n="104" d="100"/>
          <a:sy n="104" d="100"/>
        </p:scale>
        <p:origin x="-320" y="-1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e Braun" userId="2769ae550f1cc4c0" providerId="LiveId" clId="{A5BE2AE2-A40D-4BCE-89D0-59B75E7A3957}"/>
    <pc:docChg chg="undo custSel addSld delSld modSld modMainMaster modNotesMaster">
      <pc:chgData name="Spee Braun" userId="2769ae550f1cc4c0" providerId="LiveId" clId="{A5BE2AE2-A40D-4BCE-89D0-59B75E7A3957}" dt="2018-10-10T20:47:20.376" v="2841" actId="20577"/>
      <pc:docMkLst>
        <pc:docMk/>
      </pc:docMkLst>
      <pc:sldChg chg="modNotesTx">
        <pc:chgData name="Spee Braun" userId="2769ae550f1cc4c0" providerId="LiveId" clId="{A5BE2AE2-A40D-4BCE-89D0-59B75E7A3957}" dt="2018-10-10T20:18:54.831" v="2326" actId="20577"/>
        <pc:sldMkLst>
          <pc:docMk/>
          <pc:sldMk cId="0" sldId="260"/>
        </pc:sldMkLst>
      </pc:sldChg>
      <pc:sldChg chg="modSp modNotesTx">
        <pc:chgData name="Spee Braun" userId="2769ae550f1cc4c0" providerId="LiveId" clId="{A5BE2AE2-A40D-4BCE-89D0-59B75E7A3957}" dt="2018-10-08T23:51:26.276" v="452" actId="20577"/>
        <pc:sldMkLst>
          <pc:docMk/>
          <pc:sldMk cId="0" sldId="261"/>
        </pc:sldMkLst>
        <pc:spChg chg="mod">
          <ac:chgData name="Spee Braun" userId="2769ae550f1cc4c0" providerId="LiveId" clId="{A5BE2AE2-A40D-4BCE-89D0-59B75E7A3957}" dt="2018-10-08T23:47:06.092" v="6" actId="20577"/>
          <ac:spMkLst>
            <pc:docMk/>
            <pc:sldMk cId="0" sldId="261"/>
            <ac:spMk id="3" creationId="{00000000-0000-0000-0000-000000000000}"/>
          </ac:spMkLst>
        </pc:spChg>
      </pc:sldChg>
      <pc:sldChg chg="modSp modNotesTx">
        <pc:chgData name="Spee Braun" userId="2769ae550f1cc4c0" providerId="LiveId" clId="{A5BE2AE2-A40D-4BCE-89D0-59B75E7A3957}" dt="2018-10-10T20:19:51.195" v="2355" actId="20577"/>
        <pc:sldMkLst>
          <pc:docMk/>
          <pc:sldMk cId="0" sldId="262"/>
        </pc:sldMkLst>
        <pc:spChg chg="mod">
          <ac:chgData name="Spee Braun" userId="2769ae550f1cc4c0" providerId="LiveId" clId="{A5BE2AE2-A40D-4BCE-89D0-59B75E7A3957}" dt="2018-10-08T23:47:15.926" v="14" actId="6549"/>
          <ac:spMkLst>
            <pc:docMk/>
            <pc:sldMk cId="0" sldId="262"/>
            <ac:spMk id="3" creationId="{00000000-0000-0000-0000-000000000000}"/>
          </ac:spMkLst>
        </pc:spChg>
      </pc:sldChg>
      <pc:sldChg chg="modNotesTx">
        <pc:chgData name="Spee Braun" userId="2769ae550f1cc4c0" providerId="LiveId" clId="{A5BE2AE2-A40D-4BCE-89D0-59B75E7A3957}" dt="2018-10-09T15:51:20.825" v="1985" actId="20577"/>
        <pc:sldMkLst>
          <pc:docMk/>
          <pc:sldMk cId="0" sldId="263"/>
        </pc:sldMkLst>
      </pc:sldChg>
      <pc:sldChg chg="modNotesTx">
        <pc:chgData name="Spee Braun" userId="2769ae550f1cc4c0" providerId="LiveId" clId="{A5BE2AE2-A40D-4BCE-89D0-59B75E7A3957}" dt="2018-10-10T20:37:35.260" v="2523" actId="20577"/>
        <pc:sldMkLst>
          <pc:docMk/>
          <pc:sldMk cId="0" sldId="264"/>
        </pc:sldMkLst>
      </pc:sldChg>
      <pc:sldChg chg="modNotesTx">
        <pc:chgData name="Spee Braun" userId="2769ae550f1cc4c0" providerId="LiveId" clId="{A5BE2AE2-A40D-4BCE-89D0-59B75E7A3957}" dt="2018-10-10T20:37:56.004" v="2535" actId="20577"/>
        <pc:sldMkLst>
          <pc:docMk/>
          <pc:sldMk cId="0" sldId="265"/>
        </pc:sldMkLst>
      </pc:sldChg>
      <pc:sldChg chg="modSp modNotesTx">
        <pc:chgData name="Spee Braun" userId="2769ae550f1cc4c0" providerId="LiveId" clId="{A5BE2AE2-A40D-4BCE-89D0-59B75E7A3957}" dt="2018-10-10T20:37:52.477" v="2525" actId="20577"/>
        <pc:sldMkLst>
          <pc:docMk/>
          <pc:sldMk cId="0" sldId="266"/>
        </pc:sldMkLst>
        <pc:spChg chg="mod">
          <ac:chgData name="Spee Braun" userId="2769ae550f1cc4c0" providerId="LiveId" clId="{A5BE2AE2-A40D-4BCE-89D0-59B75E7A3957}" dt="2018-10-09T16:01:09.141" v="2040" actId="20577"/>
          <ac:spMkLst>
            <pc:docMk/>
            <pc:sldMk cId="0" sldId="266"/>
            <ac:spMk id="3" creationId="{00000000-0000-0000-0000-000000000000}"/>
          </ac:spMkLst>
        </pc:spChg>
      </pc:sldChg>
      <pc:sldChg chg="modNotesTx">
        <pc:chgData name="Spee Braun" userId="2769ae550f1cc4c0" providerId="LiveId" clId="{A5BE2AE2-A40D-4BCE-89D0-59B75E7A3957}" dt="2018-10-09T16:14:52.909" v="2098" actId="20577"/>
        <pc:sldMkLst>
          <pc:docMk/>
          <pc:sldMk cId="0" sldId="268"/>
        </pc:sldMkLst>
      </pc:sldChg>
      <pc:sldChg chg="modNotesTx">
        <pc:chgData name="Spee Braun" userId="2769ae550f1cc4c0" providerId="LiveId" clId="{A5BE2AE2-A40D-4BCE-89D0-59B75E7A3957}" dt="2018-10-10T20:39:28.328" v="2590" actId="20577"/>
        <pc:sldMkLst>
          <pc:docMk/>
          <pc:sldMk cId="0" sldId="269"/>
        </pc:sldMkLst>
      </pc:sldChg>
      <pc:sldChg chg="addSp modSp modNotesTx">
        <pc:chgData name="Spee Braun" userId="2769ae550f1cc4c0" providerId="LiveId" clId="{A5BE2AE2-A40D-4BCE-89D0-59B75E7A3957}" dt="2018-10-10T20:47:20.376" v="2841" actId="20577"/>
        <pc:sldMkLst>
          <pc:docMk/>
          <pc:sldMk cId="0" sldId="270"/>
        </pc:sldMkLst>
        <pc:spChg chg="mod">
          <ac:chgData name="Spee Braun" userId="2769ae550f1cc4c0" providerId="LiveId" clId="{A5BE2AE2-A40D-4BCE-89D0-59B75E7A3957}" dt="2018-10-09T00:31:29.599" v="1544" actId="1076"/>
          <ac:spMkLst>
            <pc:docMk/>
            <pc:sldMk cId="0" sldId="270"/>
            <ac:spMk id="3" creationId="{00000000-0000-0000-0000-000000000000}"/>
          </ac:spMkLst>
        </pc:spChg>
        <pc:picChg chg="add mod">
          <ac:chgData name="Spee Braun" userId="2769ae550f1cc4c0" providerId="LiveId" clId="{A5BE2AE2-A40D-4BCE-89D0-59B75E7A3957}" dt="2018-10-10T20:41:11.682" v="2647" actId="1037"/>
          <ac:picMkLst>
            <pc:docMk/>
            <pc:sldMk cId="0" sldId="270"/>
            <ac:picMk id="4" creationId="{83E60EFE-C4EC-41EF-81C4-92EC2410F3DE}"/>
          </ac:picMkLst>
        </pc:picChg>
      </pc:sldChg>
      <pc:sldChg chg="modNotes modNotesTx">
        <pc:chgData name="Spee Braun" userId="2769ae550f1cc4c0" providerId="LiveId" clId="{A5BE2AE2-A40D-4BCE-89D0-59B75E7A3957}" dt="2018-10-10T20:45:38.724" v="2805"/>
        <pc:sldMkLst>
          <pc:docMk/>
          <pc:sldMk cId="3372936847" sldId="271"/>
        </pc:sldMkLst>
      </pc:sldChg>
      <pc:sldChg chg="modNotesTx">
        <pc:chgData name="Spee Braun" userId="2769ae550f1cc4c0" providerId="LiveId" clId="{A5BE2AE2-A40D-4BCE-89D0-59B75E7A3957}" dt="2018-10-08T23:51:16.526" v="440" actId="20577"/>
        <pc:sldMkLst>
          <pc:docMk/>
          <pc:sldMk cId="2848453663" sldId="273"/>
        </pc:sldMkLst>
      </pc:sldChg>
      <pc:sldChg chg="modNotesTx">
        <pc:chgData name="Spee Braun" userId="2769ae550f1cc4c0" providerId="LiveId" clId="{A5BE2AE2-A40D-4BCE-89D0-59B75E7A3957}" dt="2018-10-08T23:51:20.567" v="444" actId="20577"/>
        <pc:sldMkLst>
          <pc:docMk/>
          <pc:sldMk cId="2859343571" sldId="274"/>
        </pc:sldMkLst>
      </pc:sldChg>
      <pc:sldChg chg="modNotesTx">
        <pc:chgData name="Spee Braun" userId="2769ae550f1cc4c0" providerId="LiveId" clId="{A5BE2AE2-A40D-4BCE-89D0-59B75E7A3957}" dt="2018-10-09T16:08:29.259" v="2066" actId="20577"/>
        <pc:sldMkLst>
          <pc:docMk/>
          <pc:sldMk cId="750779508" sldId="275"/>
        </pc:sldMkLst>
      </pc:sldChg>
      <pc:sldChg chg="addSp delSp modSp add modNotesTx">
        <pc:chgData name="Spee Braun" userId="2769ae550f1cc4c0" providerId="LiveId" clId="{A5BE2AE2-A40D-4BCE-89D0-59B75E7A3957}" dt="2018-10-10T20:18:03.760" v="2247" actId="20577"/>
        <pc:sldMkLst>
          <pc:docMk/>
          <pc:sldMk cId="2612081751" sldId="276"/>
        </pc:sldMkLst>
        <pc:spChg chg="mod">
          <ac:chgData name="Spee Braun" userId="2769ae550f1cc4c0" providerId="LiveId" clId="{A5BE2AE2-A40D-4BCE-89D0-59B75E7A3957}" dt="2018-10-09T00:11:49.714" v="1239" actId="14100"/>
          <ac:spMkLst>
            <pc:docMk/>
            <pc:sldMk cId="2612081751" sldId="276"/>
            <ac:spMk id="2" creationId="{4A7E1E6A-9D41-4508-92DA-BDA736D2BD3B}"/>
          </ac:spMkLst>
        </pc:spChg>
        <pc:spChg chg="del mod">
          <ac:chgData name="Spee Braun" userId="2769ae550f1cc4c0" providerId="LiveId" clId="{A5BE2AE2-A40D-4BCE-89D0-59B75E7A3957}" dt="2018-10-09T00:11:18.136" v="1214" actId="478"/>
          <ac:spMkLst>
            <pc:docMk/>
            <pc:sldMk cId="2612081751" sldId="276"/>
            <ac:spMk id="3" creationId="{631E061B-0D3B-4344-934F-4B6AD8670577}"/>
          </ac:spMkLst>
        </pc:spChg>
        <pc:picChg chg="add del mod">
          <ac:chgData name="Spee Braun" userId="2769ae550f1cc4c0" providerId="LiveId" clId="{A5BE2AE2-A40D-4BCE-89D0-59B75E7A3957}" dt="2018-10-09T00:10:56.834" v="1212"/>
          <ac:picMkLst>
            <pc:docMk/>
            <pc:sldMk cId="2612081751" sldId="276"/>
            <ac:picMk id="4" creationId="{2E55A460-0865-4C7E-BEB1-363994B9248A}"/>
          </ac:picMkLst>
        </pc:picChg>
      </pc:sldChg>
      <pc:sldChg chg="addSp modSp add modNotesTx">
        <pc:chgData name="Spee Braun" userId="2769ae550f1cc4c0" providerId="LiveId" clId="{A5BE2AE2-A40D-4BCE-89D0-59B75E7A3957}" dt="2018-10-10T20:40:52.410" v="2643" actId="20577"/>
        <pc:sldMkLst>
          <pc:docMk/>
          <pc:sldMk cId="280891536" sldId="277"/>
        </pc:sldMkLst>
        <pc:spChg chg="mod">
          <ac:chgData name="Spee Braun" userId="2769ae550f1cc4c0" providerId="LiveId" clId="{A5BE2AE2-A40D-4BCE-89D0-59B75E7A3957}" dt="2018-10-09T00:15:47.906" v="1355" actId="113"/>
          <ac:spMkLst>
            <pc:docMk/>
            <pc:sldMk cId="280891536" sldId="277"/>
            <ac:spMk id="2" creationId="{D0C4B67A-033D-483D-99B9-BC0BF1FE8A64}"/>
          </ac:spMkLst>
        </pc:spChg>
        <pc:spChg chg="add mod">
          <ac:chgData name="Spee Braun" userId="2769ae550f1cc4c0" providerId="LiveId" clId="{A5BE2AE2-A40D-4BCE-89D0-59B75E7A3957}" dt="2018-10-09T16:16:46.952" v="2123" actId="20577"/>
          <ac:spMkLst>
            <pc:docMk/>
            <pc:sldMk cId="280891536" sldId="277"/>
            <ac:spMk id="4" creationId="{42A7C197-0BC7-40C3-9730-2CCCC8500CAB}"/>
          </ac:spMkLst>
        </pc:spChg>
        <pc:picChg chg="add mod">
          <ac:chgData name="Spee Braun" userId="2769ae550f1cc4c0" providerId="LiveId" clId="{A5BE2AE2-A40D-4BCE-89D0-59B75E7A3957}" dt="2018-10-09T00:14:58.216" v="1340" actId="14100"/>
          <ac:picMkLst>
            <pc:docMk/>
            <pc:sldMk cId="280891536" sldId="277"/>
            <ac:picMk id="3" creationId="{05BFFD3B-E014-44BF-BA8E-1C0D5B866B60}"/>
          </ac:picMkLst>
        </pc:picChg>
      </pc:sldChg>
      <pc:sldChg chg="del">
        <pc:chgData name="Spee Braun" userId="2769ae550f1cc4c0" providerId="LiveId" clId="{A5BE2AE2-A40D-4BCE-89D0-59B75E7A3957}" dt="2018-10-09T00:00:23.231" v="1116" actId="2696"/>
        <pc:sldMkLst>
          <pc:docMk/>
          <pc:sldMk cId="992544474" sldId="277"/>
        </pc:sldMkLst>
      </pc:sldChg>
      <pc:sldChg chg="del">
        <pc:chgData name="Spee Braun" userId="2769ae550f1cc4c0" providerId="LiveId" clId="{A5BE2AE2-A40D-4BCE-89D0-59B75E7A3957}" dt="2018-10-09T00:00:29.628" v="1117" actId="2696"/>
        <pc:sldMkLst>
          <pc:docMk/>
          <pc:sldMk cId="1726884387" sldId="278"/>
        </pc:sldMkLst>
      </pc:sldChg>
      <pc:sldChg chg="add del">
        <pc:chgData name="Spee Braun" userId="2769ae550f1cc4c0" providerId="LiveId" clId="{A5BE2AE2-A40D-4BCE-89D0-59B75E7A3957}" dt="2018-10-09T00:19:36.551" v="1378" actId="2696"/>
        <pc:sldMkLst>
          <pc:docMk/>
          <pc:sldMk cId="4025820024" sldId="278"/>
        </pc:sldMkLst>
      </pc:sldChg>
      <pc:sldChg chg="add del">
        <pc:chgData name="Spee Braun" userId="2769ae550f1cc4c0" providerId="LiveId" clId="{A5BE2AE2-A40D-4BCE-89D0-59B75E7A3957}" dt="2018-10-09T00:19:38.844" v="1379" actId="2696"/>
        <pc:sldMkLst>
          <pc:docMk/>
          <pc:sldMk cId="44869348" sldId="279"/>
        </pc:sldMkLst>
      </pc:sldChg>
      <pc:sldChg chg="addSp delSp modSp add">
        <pc:chgData name="Spee Braun" userId="2769ae550f1cc4c0" providerId="LiveId" clId="{A5BE2AE2-A40D-4BCE-89D0-59B75E7A3957}" dt="2018-10-10T20:40:57.158" v="2645"/>
        <pc:sldMkLst>
          <pc:docMk/>
          <pc:sldMk cId="1091495667" sldId="280"/>
        </pc:sldMkLst>
        <pc:spChg chg="mod">
          <ac:chgData name="Spee Braun" userId="2769ae550f1cc4c0" providerId="LiveId" clId="{A5BE2AE2-A40D-4BCE-89D0-59B75E7A3957}" dt="2018-10-09T00:19:41.748" v="1381" actId="20577"/>
          <ac:spMkLst>
            <pc:docMk/>
            <pc:sldMk cId="1091495667" sldId="280"/>
            <ac:spMk id="2" creationId="{D0C4B67A-033D-483D-99B9-BC0BF1FE8A64}"/>
          </ac:spMkLst>
        </pc:spChg>
        <pc:spChg chg="mod">
          <ac:chgData name="Spee Braun" userId="2769ae550f1cc4c0" providerId="LiveId" clId="{A5BE2AE2-A40D-4BCE-89D0-59B75E7A3957}" dt="2018-10-09T00:24:34.659" v="1454" actId="6549"/>
          <ac:spMkLst>
            <pc:docMk/>
            <pc:sldMk cId="1091495667" sldId="280"/>
            <ac:spMk id="4" creationId="{42A7C197-0BC7-40C3-9730-2CCCC8500CAB}"/>
          </ac:spMkLst>
        </pc:spChg>
        <pc:spChg chg="add del">
          <ac:chgData name="Spee Braun" userId="2769ae550f1cc4c0" providerId="LiveId" clId="{A5BE2AE2-A40D-4BCE-89D0-59B75E7A3957}" dt="2018-10-10T20:40:57.158" v="2645"/>
          <ac:spMkLst>
            <pc:docMk/>
            <pc:sldMk cId="1091495667" sldId="280"/>
            <ac:spMk id="5" creationId="{A24B0E0C-727E-4604-87B0-0C960324E68B}"/>
          </ac:spMkLst>
        </pc:spChg>
      </pc:sldChg>
      <pc:sldChg chg="modSp add modNotesTx">
        <pc:chgData name="Spee Braun" userId="2769ae550f1cc4c0" providerId="LiveId" clId="{A5BE2AE2-A40D-4BCE-89D0-59B75E7A3957}" dt="2018-10-09T16:21:46.480" v="2244" actId="20577"/>
        <pc:sldMkLst>
          <pc:docMk/>
          <pc:sldMk cId="758970332" sldId="281"/>
        </pc:sldMkLst>
        <pc:spChg chg="mod">
          <ac:chgData name="Spee Braun" userId="2769ae550f1cc4c0" providerId="LiveId" clId="{A5BE2AE2-A40D-4BCE-89D0-59B75E7A3957}" dt="2018-10-09T00:21:24.246" v="1405" actId="20577"/>
          <ac:spMkLst>
            <pc:docMk/>
            <pc:sldMk cId="758970332" sldId="281"/>
            <ac:spMk id="2" creationId="{D0C4B67A-033D-483D-99B9-BC0BF1FE8A64}"/>
          </ac:spMkLst>
        </pc:spChg>
        <pc:spChg chg="mod">
          <ac:chgData name="Spee Braun" userId="2769ae550f1cc4c0" providerId="LiveId" clId="{A5BE2AE2-A40D-4BCE-89D0-59B75E7A3957}" dt="2018-10-09T00:23:17.413" v="1453" actId="1076"/>
          <ac:spMkLst>
            <pc:docMk/>
            <pc:sldMk cId="758970332" sldId="281"/>
            <ac:spMk id="4" creationId="{42A7C197-0BC7-40C3-9730-2CCCC8500CAB}"/>
          </ac:spMkLst>
        </pc:spChg>
      </pc:sldChg>
      <pc:sldChg chg="addSp modSp add">
        <pc:chgData name="Spee Braun" userId="2769ae550f1cc4c0" providerId="LiveId" clId="{A5BE2AE2-A40D-4BCE-89D0-59B75E7A3957}" dt="2018-10-09T00:34:29.547" v="1846" actId="1076"/>
        <pc:sldMkLst>
          <pc:docMk/>
          <pc:sldMk cId="2346390811" sldId="282"/>
        </pc:sldMkLst>
        <pc:spChg chg="mod">
          <ac:chgData name="Spee Braun" userId="2769ae550f1cc4c0" providerId="LiveId" clId="{A5BE2AE2-A40D-4BCE-89D0-59B75E7A3957}" dt="2018-10-09T00:34:29.547" v="1846" actId="1076"/>
          <ac:spMkLst>
            <pc:docMk/>
            <pc:sldMk cId="2346390811" sldId="282"/>
            <ac:spMk id="2" creationId="{9168076D-803D-4585-9D12-1F95CA51CB2C}"/>
          </ac:spMkLst>
        </pc:spChg>
        <pc:spChg chg="mod">
          <ac:chgData name="Spee Braun" userId="2769ae550f1cc4c0" providerId="LiveId" clId="{A5BE2AE2-A40D-4BCE-89D0-59B75E7A3957}" dt="2018-10-09T00:28:59.713" v="1540" actId="20577"/>
          <ac:spMkLst>
            <pc:docMk/>
            <pc:sldMk cId="2346390811" sldId="282"/>
            <ac:spMk id="3" creationId="{440BAAA1-20B1-4305-B906-9A6870220282}"/>
          </ac:spMkLst>
        </pc:spChg>
        <pc:picChg chg="add mod">
          <ac:chgData name="Spee Braun" userId="2769ae550f1cc4c0" providerId="LiveId" clId="{A5BE2AE2-A40D-4BCE-89D0-59B75E7A3957}" dt="2018-10-09T00:28:38.161" v="1532" actId="14100"/>
          <ac:picMkLst>
            <pc:docMk/>
            <pc:sldMk cId="2346390811" sldId="282"/>
            <ac:picMk id="4" creationId="{C069E7B7-BC3B-451C-A1B3-2D9AB9E8A9A2}"/>
          </ac:picMkLst>
        </pc:picChg>
      </pc:sldChg>
      <pc:sldChg chg="addSp modSp add modNotesTx">
        <pc:chgData name="Spee Braun" userId="2769ae550f1cc4c0" providerId="LiveId" clId="{A5BE2AE2-A40D-4BCE-89D0-59B75E7A3957}" dt="2018-10-10T20:36:57.613" v="2479" actId="20577"/>
        <pc:sldMkLst>
          <pc:docMk/>
          <pc:sldMk cId="1536494023" sldId="283"/>
        </pc:sldMkLst>
        <pc:spChg chg="mod">
          <ac:chgData name="Spee Braun" userId="2769ae550f1cc4c0" providerId="LiveId" clId="{A5BE2AE2-A40D-4BCE-89D0-59B75E7A3957}" dt="2018-10-10T20:26:40.377" v="2406" actId="14100"/>
          <ac:spMkLst>
            <pc:docMk/>
            <pc:sldMk cId="1536494023" sldId="283"/>
            <ac:spMk id="2" creationId="{943AC9CC-71AB-41B6-AD88-D08686CB64DA}"/>
          </ac:spMkLst>
        </pc:spChg>
        <pc:spChg chg="mod">
          <ac:chgData name="Spee Braun" userId="2769ae550f1cc4c0" providerId="LiveId" clId="{A5BE2AE2-A40D-4BCE-89D0-59B75E7A3957}" dt="2018-10-10T20:32:27.554" v="2426" actId="1076"/>
          <ac:spMkLst>
            <pc:docMk/>
            <pc:sldMk cId="1536494023" sldId="283"/>
            <ac:spMk id="3" creationId="{5F64B098-BA82-4ADB-B4BB-3F2A03E9ACE6}"/>
          </ac:spMkLst>
        </pc:spChg>
        <pc:picChg chg="add mod">
          <ac:chgData name="Spee Braun" userId="2769ae550f1cc4c0" providerId="LiveId" clId="{A5BE2AE2-A40D-4BCE-89D0-59B75E7A3957}" dt="2018-10-10T20:26:48.030" v="2407" actId="1076"/>
          <ac:picMkLst>
            <pc:docMk/>
            <pc:sldMk cId="1536494023" sldId="283"/>
            <ac:picMk id="4" creationId="{A7EE5F96-6001-4301-810C-27EAC762FBC5}"/>
          </ac:picMkLst>
        </pc:picChg>
      </pc:sldChg>
      <pc:sldMasterChg chg="modSldLayout">
        <pc:chgData name="Spee Braun" userId="2769ae550f1cc4c0" providerId="LiveId" clId="{A5BE2AE2-A40D-4BCE-89D0-59B75E7A3957}" dt="2018-10-09T00:18:44.295" v="1375"/>
        <pc:sldMasterMkLst>
          <pc:docMk/>
          <pc:sldMasterMk cId="0" sldId="2147483648"/>
        </pc:sldMasterMkLst>
        <pc:sldLayoutChg chg="modSp">
          <pc:chgData name="Spee Braun" userId="2769ae550f1cc4c0" providerId="LiveId" clId="{A5BE2AE2-A40D-4BCE-89D0-59B75E7A3957}" dt="2018-10-09T00:18:44.295" v="1375"/>
          <pc:sldLayoutMkLst>
            <pc:docMk/>
            <pc:sldMasterMk cId="0" sldId="2147483648"/>
            <pc:sldLayoutMk cId="0" sldId="2147483664"/>
          </pc:sldLayoutMkLst>
          <pc:spChg chg="mod">
            <ac:chgData name="Spee Braun" userId="2769ae550f1cc4c0" providerId="LiveId" clId="{A5BE2AE2-A40D-4BCE-89D0-59B75E7A3957}" dt="2018-10-09T00:18:44.295" v="1375"/>
            <ac:spMkLst>
              <pc:docMk/>
              <pc:sldMasterMk cId="0" sldId="2147483648"/>
              <pc:sldLayoutMk cId="0" sldId="2147483664"/>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9114" y="0"/>
            <a:ext cx="3066733" cy="468154"/>
          </a:xfrm>
          <a:prstGeom prst="rect">
            <a:avLst/>
          </a:prstGeom>
        </p:spPr>
        <p:txBody>
          <a:bodyPr vert="horz" lIns="93936" tIns="46968" rIns="93936" bIns="46968" rtlCol="0"/>
          <a:lstStyle>
            <a:lvl1pPr algn="r">
              <a:defRPr sz="1200"/>
            </a:lvl1pPr>
          </a:lstStyle>
          <a:p>
            <a:fld id="{BD8DEED2-50C5-0B42-A9BF-CD950DCB816D}" type="datetimeFigureOut">
              <a:rPr lang="en-US" smtClean="0"/>
              <a:t>10/22/18</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2754"/>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9114" y="8892754"/>
            <a:ext cx="3066733" cy="468154"/>
          </a:xfrm>
          <a:prstGeom prst="rect">
            <a:avLst/>
          </a:prstGeom>
        </p:spPr>
        <p:txBody>
          <a:bodyPr vert="horz" lIns="93936" tIns="46968" rIns="93936" bIns="46968" rtlCol="0" anchor="b"/>
          <a:lstStyle>
            <a:lvl1pPr algn="r">
              <a:defRPr sz="1200"/>
            </a:lvl1pPr>
          </a:lstStyle>
          <a:p>
            <a:fld id="{5EBE74D5-D9E2-354D-B151-679D5ADE55A5}" type="slidenum">
              <a:rPr lang="en-US" smtClean="0"/>
              <a:t>‹#›</a:t>
            </a:fld>
            <a:endParaRPr lang="en-US"/>
          </a:p>
        </p:txBody>
      </p:sp>
    </p:spTree>
    <p:extLst>
      <p:ext uri="{BB962C8B-B14F-4D97-AF65-F5344CB8AC3E}">
        <p14:creationId xmlns:p14="http://schemas.microsoft.com/office/powerpoint/2010/main" val="3358025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introduces us</a:t>
            </a:r>
          </a:p>
          <a:p>
            <a:r>
              <a:rPr lang="en-US" dirty="0"/>
              <a:t>-Shirley welcomes everyone and says a little bit about her work in cultural competencies and why she’s interested in spreading skills in bystander intervention.</a:t>
            </a:r>
          </a:p>
          <a:p>
            <a:pPr defTabSz="469682">
              <a:defRPr/>
            </a:pPr>
            <a:r>
              <a:rPr lang="en-US" dirty="0"/>
              <a:t>-Spee explains why she’s interested in spreading skills in bystander intervention and where this curriculum comes from.</a:t>
            </a:r>
          </a:p>
          <a:p>
            <a:endParaRPr lang="en-US" dirty="0"/>
          </a:p>
        </p:txBody>
      </p:sp>
      <p:sp>
        <p:nvSpPr>
          <p:cNvPr id="4" name="Slide Number Placeholder 3"/>
          <p:cNvSpPr>
            <a:spLocks noGrp="1"/>
          </p:cNvSpPr>
          <p:nvPr>
            <p:ph type="sldNum" sz="quarter" idx="5"/>
          </p:nvPr>
        </p:nvSpPr>
        <p:spPr/>
        <p:txBody>
          <a:bodyPr/>
          <a:lstStyle/>
          <a:p>
            <a:fld id="{5EBE74D5-D9E2-354D-B151-679D5ADE55A5}" type="slidenum">
              <a:rPr lang="en-US" smtClean="0"/>
              <a:t>1</a:t>
            </a:fld>
            <a:endParaRPr lang="en-US"/>
          </a:p>
        </p:txBody>
      </p:sp>
    </p:spTree>
    <p:extLst>
      <p:ext uri="{BB962C8B-B14F-4D97-AF65-F5344CB8AC3E}">
        <p14:creationId xmlns:p14="http://schemas.microsoft.com/office/powerpoint/2010/main" val="280979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 facilitating and Spee putting down people’s thoughts on the flipchart paper</a:t>
            </a:r>
          </a:p>
          <a:p>
            <a:r>
              <a:rPr lang="en-US" dirty="0"/>
              <a:t>*What keeps you remaining a bystander?</a:t>
            </a:r>
          </a:p>
          <a:p>
            <a:r>
              <a:rPr lang="en-US" dirty="0"/>
              <a:t>*How do you know when a situation requires intervention?</a:t>
            </a:r>
          </a:p>
        </p:txBody>
      </p:sp>
      <p:sp>
        <p:nvSpPr>
          <p:cNvPr id="4" name="Slide Number Placeholder 3"/>
          <p:cNvSpPr>
            <a:spLocks noGrp="1"/>
          </p:cNvSpPr>
          <p:nvPr>
            <p:ph type="sldNum" sz="quarter" idx="10"/>
          </p:nvPr>
        </p:nvSpPr>
        <p:spPr/>
        <p:txBody>
          <a:bodyPr/>
          <a:lstStyle/>
          <a:p>
            <a:fld id="{5EBE74D5-D9E2-354D-B151-679D5ADE55A5}" type="slidenum">
              <a:rPr lang="en-US" smtClean="0"/>
              <a:t>10</a:t>
            </a:fld>
            <a:endParaRPr lang="en-US"/>
          </a:p>
        </p:txBody>
      </p:sp>
    </p:spTree>
    <p:extLst>
      <p:ext uri="{BB962C8B-B14F-4D97-AF65-F5344CB8AC3E}">
        <p14:creationId xmlns:p14="http://schemas.microsoft.com/office/powerpoint/2010/main" val="305020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 to review</a:t>
            </a:r>
          </a:p>
        </p:txBody>
      </p:sp>
      <p:sp>
        <p:nvSpPr>
          <p:cNvPr id="4" name="Slide Number Placeholder 3"/>
          <p:cNvSpPr>
            <a:spLocks noGrp="1"/>
          </p:cNvSpPr>
          <p:nvPr>
            <p:ph type="sldNum" sz="quarter" idx="5"/>
          </p:nvPr>
        </p:nvSpPr>
        <p:spPr/>
        <p:txBody>
          <a:bodyPr/>
          <a:lstStyle/>
          <a:p>
            <a:fld id="{5EBE74D5-D9E2-354D-B151-679D5ADE55A5}" type="slidenum">
              <a:rPr lang="en-US" smtClean="0"/>
              <a:t>11</a:t>
            </a:fld>
            <a:endParaRPr lang="en-US"/>
          </a:p>
        </p:txBody>
      </p:sp>
    </p:spTree>
    <p:extLst>
      <p:ext uri="{BB962C8B-B14F-4D97-AF65-F5344CB8AC3E}">
        <p14:creationId xmlns:p14="http://schemas.microsoft.com/office/powerpoint/2010/main" val="132057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a:t>
            </a:r>
          </a:p>
        </p:txBody>
      </p:sp>
      <p:sp>
        <p:nvSpPr>
          <p:cNvPr id="4" name="Slide Number Placeholder 3"/>
          <p:cNvSpPr>
            <a:spLocks noGrp="1"/>
          </p:cNvSpPr>
          <p:nvPr>
            <p:ph type="sldNum" sz="quarter" idx="5"/>
          </p:nvPr>
        </p:nvSpPr>
        <p:spPr/>
        <p:txBody>
          <a:bodyPr/>
          <a:lstStyle/>
          <a:p>
            <a:fld id="{5EBE74D5-D9E2-354D-B151-679D5ADE55A5}" type="slidenum">
              <a:rPr lang="en-US" smtClean="0"/>
              <a:t>12</a:t>
            </a:fld>
            <a:endParaRPr lang="en-US"/>
          </a:p>
        </p:txBody>
      </p:sp>
    </p:spTree>
    <p:extLst>
      <p:ext uri="{BB962C8B-B14F-4D97-AF65-F5344CB8AC3E}">
        <p14:creationId xmlns:p14="http://schemas.microsoft.com/office/powerpoint/2010/main" val="201104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 Handout - Get volunteers to read aloud each “Do” and “Don’t”</a:t>
            </a:r>
          </a:p>
          <a:p>
            <a:r>
              <a:rPr lang="en-US" dirty="0"/>
              <a:t>Hold questions until the end – Q&amp;A mostly</a:t>
            </a:r>
          </a:p>
        </p:txBody>
      </p:sp>
      <p:sp>
        <p:nvSpPr>
          <p:cNvPr id="4" name="Slide Number Placeholder 3"/>
          <p:cNvSpPr>
            <a:spLocks noGrp="1"/>
          </p:cNvSpPr>
          <p:nvPr>
            <p:ph type="sldNum" sz="quarter" idx="5"/>
          </p:nvPr>
        </p:nvSpPr>
        <p:spPr/>
        <p:txBody>
          <a:bodyPr/>
          <a:lstStyle/>
          <a:p>
            <a:fld id="{5EBE74D5-D9E2-354D-B151-679D5ADE55A5}" type="slidenum">
              <a:rPr lang="en-US" smtClean="0"/>
              <a:t>13</a:t>
            </a:fld>
            <a:endParaRPr lang="en-US"/>
          </a:p>
        </p:txBody>
      </p:sp>
    </p:spTree>
    <p:extLst>
      <p:ext uri="{BB962C8B-B14F-4D97-AF65-F5344CB8AC3E}">
        <p14:creationId xmlns:p14="http://schemas.microsoft.com/office/powerpoint/2010/main" val="283685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to review - Handout</a:t>
            </a:r>
          </a:p>
        </p:txBody>
      </p:sp>
      <p:sp>
        <p:nvSpPr>
          <p:cNvPr id="4" name="Slide Number Placeholder 3"/>
          <p:cNvSpPr>
            <a:spLocks noGrp="1"/>
          </p:cNvSpPr>
          <p:nvPr>
            <p:ph type="sldNum" sz="quarter" idx="5"/>
          </p:nvPr>
        </p:nvSpPr>
        <p:spPr/>
        <p:txBody>
          <a:bodyPr/>
          <a:lstStyle/>
          <a:p>
            <a:fld id="{5EBE74D5-D9E2-354D-B151-679D5ADE55A5}" type="slidenum">
              <a:rPr lang="en-US" smtClean="0"/>
              <a:t>14</a:t>
            </a:fld>
            <a:endParaRPr lang="en-US"/>
          </a:p>
        </p:txBody>
      </p:sp>
    </p:spTree>
    <p:extLst>
      <p:ext uri="{BB962C8B-B14F-4D97-AF65-F5344CB8AC3E}">
        <p14:creationId xmlns:p14="http://schemas.microsoft.com/office/powerpoint/2010/main" val="3841953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 Instructions: Get into groups of 4 people. Take a handout.  Do the role play. Discuss how it went. Do the role play again, with same roles or switched around.</a:t>
            </a:r>
          </a:p>
          <a:p>
            <a:r>
              <a:rPr lang="en-US" dirty="0"/>
              <a:t>-Spee - After two rounds, reconvene the group.</a:t>
            </a:r>
          </a:p>
          <a:p>
            <a:r>
              <a:rPr lang="en-US" dirty="0"/>
              <a:t>Scenario 1 – Verbal harassment on the train</a:t>
            </a:r>
          </a:p>
          <a:p>
            <a:r>
              <a:rPr lang="en-US" dirty="0"/>
              <a:t>Scenario 2 – Shopping trip</a:t>
            </a:r>
          </a:p>
          <a:p>
            <a:r>
              <a:rPr lang="en-US" dirty="0"/>
              <a:t>Scenario 3 – Police harassing</a:t>
            </a:r>
          </a:p>
          <a:p>
            <a:endParaRPr lang="en-US" dirty="0"/>
          </a:p>
        </p:txBody>
      </p:sp>
      <p:sp>
        <p:nvSpPr>
          <p:cNvPr id="4" name="Slide Number Placeholder 3"/>
          <p:cNvSpPr>
            <a:spLocks noGrp="1"/>
          </p:cNvSpPr>
          <p:nvPr>
            <p:ph type="sldNum" sz="quarter" idx="10"/>
          </p:nvPr>
        </p:nvSpPr>
        <p:spPr/>
        <p:txBody>
          <a:bodyPr/>
          <a:lstStyle/>
          <a:p>
            <a:fld id="{5EBE74D5-D9E2-354D-B151-679D5ADE55A5}" type="slidenum">
              <a:rPr lang="en-US" smtClean="0"/>
              <a:t>15</a:t>
            </a:fld>
            <a:endParaRPr lang="en-US"/>
          </a:p>
        </p:txBody>
      </p:sp>
    </p:spTree>
    <p:extLst>
      <p:ext uri="{BB962C8B-B14F-4D97-AF65-F5344CB8AC3E}">
        <p14:creationId xmlns:p14="http://schemas.microsoft.com/office/powerpoint/2010/main" val="155134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to read</a:t>
            </a:r>
          </a:p>
        </p:txBody>
      </p:sp>
      <p:sp>
        <p:nvSpPr>
          <p:cNvPr id="4" name="Slide Number Placeholder 3"/>
          <p:cNvSpPr>
            <a:spLocks noGrp="1"/>
          </p:cNvSpPr>
          <p:nvPr>
            <p:ph type="sldNum" sz="quarter" idx="5"/>
          </p:nvPr>
        </p:nvSpPr>
        <p:spPr/>
        <p:txBody>
          <a:bodyPr/>
          <a:lstStyle/>
          <a:p>
            <a:fld id="{5EBE74D5-D9E2-354D-B151-679D5ADE55A5}" type="slidenum">
              <a:rPr lang="en-US" smtClean="0"/>
              <a:t>16</a:t>
            </a:fld>
            <a:endParaRPr lang="en-US"/>
          </a:p>
        </p:txBody>
      </p:sp>
    </p:spTree>
    <p:extLst>
      <p:ext uri="{BB962C8B-B14F-4D97-AF65-F5344CB8AC3E}">
        <p14:creationId xmlns:p14="http://schemas.microsoft.com/office/powerpoint/2010/main" val="81819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to read</a:t>
            </a:r>
          </a:p>
        </p:txBody>
      </p:sp>
      <p:sp>
        <p:nvSpPr>
          <p:cNvPr id="4" name="Slide Number Placeholder 3"/>
          <p:cNvSpPr>
            <a:spLocks noGrp="1"/>
          </p:cNvSpPr>
          <p:nvPr>
            <p:ph type="sldNum" sz="quarter" idx="5"/>
          </p:nvPr>
        </p:nvSpPr>
        <p:spPr/>
        <p:txBody>
          <a:bodyPr/>
          <a:lstStyle/>
          <a:p>
            <a:fld id="{5EBE74D5-D9E2-354D-B151-679D5ADE55A5}" type="slidenum">
              <a:rPr lang="en-US" smtClean="0"/>
              <a:t>17</a:t>
            </a:fld>
            <a:endParaRPr lang="en-US"/>
          </a:p>
        </p:txBody>
      </p:sp>
    </p:spTree>
    <p:extLst>
      <p:ext uri="{BB962C8B-B14F-4D97-AF65-F5344CB8AC3E}">
        <p14:creationId xmlns:p14="http://schemas.microsoft.com/office/powerpoint/2010/main" val="353601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to read</a:t>
            </a:r>
          </a:p>
        </p:txBody>
      </p:sp>
      <p:sp>
        <p:nvSpPr>
          <p:cNvPr id="4" name="Slide Number Placeholder 3"/>
          <p:cNvSpPr>
            <a:spLocks noGrp="1"/>
          </p:cNvSpPr>
          <p:nvPr>
            <p:ph type="sldNum" sz="quarter" idx="5"/>
          </p:nvPr>
        </p:nvSpPr>
        <p:spPr/>
        <p:txBody>
          <a:bodyPr/>
          <a:lstStyle/>
          <a:p>
            <a:fld id="{5EBE74D5-D9E2-354D-B151-679D5ADE55A5}" type="slidenum">
              <a:rPr lang="en-US" smtClean="0"/>
              <a:t>18</a:t>
            </a:fld>
            <a:endParaRPr lang="en-US"/>
          </a:p>
        </p:txBody>
      </p:sp>
    </p:spTree>
    <p:extLst>
      <p:ext uri="{BB962C8B-B14F-4D97-AF65-F5344CB8AC3E}">
        <p14:creationId xmlns:p14="http://schemas.microsoft.com/office/powerpoint/2010/main" val="121031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 - debriefing – What did you experience?  What did you learn? </a:t>
            </a:r>
          </a:p>
          <a:p>
            <a:r>
              <a:rPr lang="en-US" dirty="0"/>
              <a:t>Spee – taking notes on flipchart</a:t>
            </a:r>
          </a:p>
          <a:p>
            <a:r>
              <a:rPr lang="en-US" dirty="0"/>
              <a:t>Spee and Shirley – concluding: hoping this was a good learning experience, appreciate any feedback as likely will do again, we want to all be in this together</a:t>
            </a:r>
          </a:p>
        </p:txBody>
      </p:sp>
      <p:sp>
        <p:nvSpPr>
          <p:cNvPr id="4" name="Slide Number Placeholder 3"/>
          <p:cNvSpPr>
            <a:spLocks noGrp="1"/>
          </p:cNvSpPr>
          <p:nvPr>
            <p:ph type="sldNum" sz="quarter" idx="5"/>
          </p:nvPr>
        </p:nvSpPr>
        <p:spPr/>
        <p:txBody>
          <a:bodyPr/>
          <a:lstStyle/>
          <a:p>
            <a:fld id="{5EBE74D5-D9E2-354D-B151-679D5ADE55A5}" type="slidenum">
              <a:rPr lang="en-US" smtClean="0"/>
              <a:t>19</a:t>
            </a:fld>
            <a:endParaRPr lang="en-US"/>
          </a:p>
        </p:txBody>
      </p:sp>
    </p:spTree>
    <p:extLst>
      <p:ext uri="{BB962C8B-B14F-4D97-AF65-F5344CB8AC3E}">
        <p14:creationId xmlns:p14="http://schemas.microsoft.com/office/powerpoint/2010/main" val="206085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98563" y="701675"/>
            <a:ext cx="4679950"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defTabSz="469682">
              <a:defRPr/>
            </a:pPr>
            <a:r>
              <a:rPr lang="en-US" dirty="0"/>
              <a:t>-Spee… where this curriculum comes from (3 slides total)</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BE74D5-D9E2-354D-B151-679D5ADE55A5}" type="slidenum">
              <a:rPr lang="en-US" smtClean="0"/>
              <a:t>20</a:t>
            </a:fld>
            <a:endParaRPr lang="en-US"/>
          </a:p>
        </p:txBody>
      </p:sp>
    </p:spTree>
    <p:extLst>
      <p:ext uri="{BB962C8B-B14F-4D97-AF65-F5344CB8AC3E}">
        <p14:creationId xmlns:p14="http://schemas.microsoft.com/office/powerpoint/2010/main" val="219123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a:t>-Spee… where this curriculum comes from</a:t>
            </a:r>
          </a:p>
        </p:txBody>
      </p:sp>
      <p:sp>
        <p:nvSpPr>
          <p:cNvPr id="4" name="Slide Number Placeholder 3"/>
          <p:cNvSpPr>
            <a:spLocks noGrp="1"/>
          </p:cNvSpPr>
          <p:nvPr>
            <p:ph type="sldNum" sz="quarter" idx="5"/>
          </p:nvPr>
        </p:nvSpPr>
        <p:spPr/>
        <p:txBody>
          <a:bodyPr/>
          <a:lstStyle/>
          <a:p>
            <a:fld id="{5EBE74D5-D9E2-354D-B151-679D5ADE55A5}" type="slidenum">
              <a:rPr lang="en-US" smtClean="0"/>
              <a:t>3</a:t>
            </a:fld>
            <a:endParaRPr lang="en-US"/>
          </a:p>
        </p:txBody>
      </p:sp>
    </p:spTree>
    <p:extLst>
      <p:ext uri="{BB962C8B-B14F-4D97-AF65-F5344CB8AC3E}">
        <p14:creationId xmlns:p14="http://schemas.microsoft.com/office/powerpoint/2010/main" val="124867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a:t>-Spee… where this curriculum comes from</a:t>
            </a:r>
          </a:p>
        </p:txBody>
      </p:sp>
      <p:sp>
        <p:nvSpPr>
          <p:cNvPr id="4" name="Slide Number Placeholder 3"/>
          <p:cNvSpPr>
            <a:spLocks noGrp="1"/>
          </p:cNvSpPr>
          <p:nvPr>
            <p:ph type="sldNum" sz="quarter" idx="5"/>
          </p:nvPr>
        </p:nvSpPr>
        <p:spPr/>
        <p:txBody>
          <a:bodyPr/>
          <a:lstStyle/>
          <a:p>
            <a:fld id="{5EBE74D5-D9E2-354D-B151-679D5ADE55A5}" type="slidenum">
              <a:rPr lang="en-US" smtClean="0"/>
              <a:t>4</a:t>
            </a:fld>
            <a:endParaRPr lang="en-US"/>
          </a:p>
        </p:txBody>
      </p:sp>
    </p:spTree>
    <p:extLst>
      <p:ext uri="{BB962C8B-B14F-4D97-AF65-F5344CB8AC3E}">
        <p14:creationId xmlns:p14="http://schemas.microsoft.com/office/powerpoint/2010/main" val="94399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 to explain – maybe suggest people find a buddy for the longer term, someone with whom to share stories of incidents you experienced and how you handled them</a:t>
            </a:r>
          </a:p>
        </p:txBody>
      </p:sp>
      <p:sp>
        <p:nvSpPr>
          <p:cNvPr id="4" name="Slide Number Placeholder 3"/>
          <p:cNvSpPr>
            <a:spLocks noGrp="1"/>
          </p:cNvSpPr>
          <p:nvPr>
            <p:ph type="sldNum" sz="quarter" idx="5"/>
          </p:nvPr>
        </p:nvSpPr>
        <p:spPr/>
        <p:txBody>
          <a:bodyPr/>
          <a:lstStyle/>
          <a:p>
            <a:fld id="{5EBE74D5-D9E2-354D-B151-679D5ADE55A5}" type="slidenum">
              <a:rPr lang="en-US" smtClean="0"/>
              <a:t>5</a:t>
            </a:fld>
            <a:endParaRPr lang="en-US"/>
          </a:p>
        </p:txBody>
      </p:sp>
    </p:spTree>
    <p:extLst>
      <p:ext uri="{BB962C8B-B14F-4D97-AF65-F5344CB8AC3E}">
        <p14:creationId xmlns:p14="http://schemas.microsoft.com/office/powerpoint/2010/main" val="10529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 to explain </a:t>
            </a:r>
          </a:p>
        </p:txBody>
      </p:sp>
      <p:sp>
        <p:nvSpPr>
          <p:cNvPr id="4" name="Slide Number Placeholder 3"/>
          <p:cNvSpPr>
            <a:spLocks noGrp="1"/>
          </p:cNvSpPr>
          <p:nvPr>
            <p:ph type="sldNum" sz="quarter" idx="5"/>
          </p:nvPr>
        </p:nvSpPr>
        <p:spPr/>
        <p:txBody>
          <a:bodyPr/>
          <a:lstStyle/>
          <a:p>
            <a:fld id="{5EBE74D5-D9E2-354D-B151-679D5ADE55A5}" type="slidenum">
              <a:rPr lang="en-US" smtClean="0"/>
              <a:t>6</a:t>
            </a:fld>
            <a:endParaRPr lang="en-US"/>
          </a:p>
        </p:txBody>
      </p:sp>
    </p:spTree>
    <p:extLst>
      <p:ext uri="{BB962C8B-B14F-4D97-AF65-F5344CB8AC3E}">
        <p14:creationId xmlns:p14="http://schemas.microsoft.com/office/powerpoint/2010/main" val="4810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to explain the ground rules</a:t>
            </a:r>
          </a:p>
          <a:p>
            <a:endParaRPr lang="en-US" dirty="0"/>
          </a:p>
        </p:txBody>
      </p:sp>
      <p:sp>
        <p:nvSpPr>
          <p:cNvPr id="4" name="Slide Number Placeholder 3"/>
          <p:cNvSpPr>
            <a:spLocks noGrp="1"/>
          </p:cNvSpPr>
          <p:nvPr>
            <p:ph type="sldNum" sz="quarter" idx="5"/>
          </p:nvPr>
        </p:nvSpPr>
        <p:spPr/>
        <p:txBody>
          <a:bodyPr/>
          <a:lstStyle/>
          <a:p>
            <a:fld id="{5EBE74D5-D9E2-354D-B151-679D5ADE55A5}" type="slidenum">
              <a:rPr lang="en-US" smtClean="0"/>
              <a:t>7</a:t>
            </a:fld>
            <a:endParaRPr lang="en-US"/>
          </a:p>
        </p:txBody>
      </p:sp>
    </p:spTree>
    <p:extLst>
      <p:ext uri="{BB962C8B-B14F-4D97-AF65-F5344CB8AC3E}">
        <p14:creationId xmlns:p14="http://schemas.microsoft.com/office/powerpoint/2010/main" val="362336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gets up the video on YouTube.</a:t>
            </a:r>
          </a:p>
          <a:p>
            <a:r>
              <a:rPr lang="en-US" dirty="0"/>
              <a:t>-Shirley introduces it.</a:t>
            </a:r>
          </a:p>
          <a:p>
            <a:endParaRPr lang="en-US" dirty="0"/>
          </a:p>
          <a:p>
            <a:endParaRPr lang="en-US" dirty="0"/>
          </a:p>
        </p:txBody>
      </p:sp>
      <p:sp>
        <p:nvSpPr>
          <p:cNvPr id="4" name="Slide Number Placeholder 3"/>
          <p:cNvSpPr>
            <a:spLocks noGrp="1"/>
          </p:cNvSpPr>
          <p:nvPr>
            <p:ph type="sldNum" sz="quarter" idx="5"/>
          </p:nvPr>
        </p:nvSpPr>
        <p:spPr/>
        <p:txBody>
          <a:bodyPr/>
          <a:lstStyle/>
          <a:p>
            <a:fld id="{5EBE74D5-D9E2-354D-B151-679D5ADE55A5}" type="slidenum">
              <a:rPr lang="en-US" smtClean="0"/>
              <a:t>8</a:t>
            </a:fld>
            <a:endParaRPr lang="en-US"/>
          </a:p>
        </p:txBody>
      </p:sp>
    </p:spTree>
    <p:extLst>
      <p:ext uri="{BB962C8B-B14F-4D97-AF65-F5344CB8AC3E}">
        <p14:creationId xmlns:p14="http://schemas.microsoft.com/office/powerpoint/2010/main" val="99152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 on the structure of the training</a:t>
            </a:r>
          </a:p>
          <a:p>
            <a:r>
              <a:rPr lang="en-US" dirty="0"/>
              <a:t>-Training goals:  Provide resources and tools; practice what we preach/value; support larger commitment to love and protect one another</a:t>
            </a:r>
          </a:p>
        </p:txBody>
      </p:sp>
      <p:sp>
        <p:nvSpPr>
          <p:cNvPr id="4" name="Slide Number Placeholder 3"/>
          <p:cNvSpPr>
            <a:spLocks noGrp="1"/>
          </p:cNvSpPr>
          <p:nvPr>
            <p:ph type="sldNum" sz="quarter" idx="5"/>
          </p:nvPr>
        </p:nvSpPr>
        <p:spPr/>
        <p:txBody>
          <a:bodyPr/>
          <a:lstStyle/>
          <a:p>
            <a:fld id="{5EBE74D5-D9E2-354D-B151-679D5ADE55A5}" type="slidenum">
              <a:rPr lang="en-US" smtClean="0"/>
              <a:t>9</a:t>
            </a:fld>
            <a:endParaRPr lang="en-US"/>
          </a:p>
        </p:txBody>
      </p:sp>
    </p:spTree>
    <p:extLst>
      <p:ext uri="{BB962C8B-B14F-4D97-AF65-F5344CB8AC3E}">
        <p14:creationId xmlns:p14="http://schemas.microsoft.com/office/powerpoint/2010/main" val="366931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32863" y="464312"/>
            <a:ext cx="5478272" cy="6959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2004822" y="3797321"/>
            <a:ext cx="5134355" cy="1778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5" name="Holder 5"/>
          <p:cNvSpPr>
            <a:spLocks noGrp="1"/>
          </p:cNvSpPr>
          <p:nvPr>
            <p:ph type="sldNum" sz="quarter" idx="7"/>
          </p:nvPr>
        </p:nvSpPr>
        <p:spPr>
          <a:xfrm>
            <a:off x="6583680" y="6377940"/>
            <a:ext cx="2103120" cy="276999"/>
          </a:xfrm>
        </p:spPr>
        <p:txBody>
          <a:bodyPr lIns="0" tIns="0" rIns="0" bIns="0"/>
          <a:lstStyle>
            <a:lvl1pPr algn="r">
              <a:defRPr>
                <a:solidFill>
                  <a:schemeClr val="tx1">
                    <a:tint val="75000"/>
                  </a:schemeClr>
                </a:solidFill>
              </a:defRPr>
            </a:lvl1pPr>
          </a:lstStyle>
          <a:p>
            <a:fld id="{E12E1BEB-27E3-4587-A1B5-CBDC48E801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813349"/>
            <a:ext cx="5998800" cy="461635"/>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27669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861744"/>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0007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0007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719197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36035" y="464312"/>
            <a:ext cx="2471928" cy="6959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35940" y="1607820"/>
            <a:ext cx="8072119" cy="2659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peoplesresponseteamchicago.org/" TargetMode="External"/><Relationship Id="rId4" Type="http://schemas.openxmlformats.org/officeDocument/2006/relationships/hyperlink" Target="https://www.afsc.org/resource/dos-and-donts-bystander-intervention" TargetMode="External"/><Relationship Id="rId5" Type="http://schemas.openxmlformats.org/officeDocument/2006/relationships/hyperlink" Target="https://thoughtcatalog.com/abbey-fox/2013/07/the-four-ds-of-bystander-intervention-how-to-make-the-world-a-better-place/" TargetMode="External"/><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youtube.com/watch?v=hDd3bzA7450"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E1E6A-9D41-4508-92DA-BDA736D2BD3B}"/>
              </a:ext>
            </a:extLst>
          </p:cNvPr>
          <p:cNvSpPr>
            <a:spLocks noGrp="1"/>
          </p:cNvSpPr>
          <p:nvPr>
            <p:ph type="ctrTitle"/>
          </p:nvPr>
        </p:nvSpPr>
        <p:spPr>
          <a:xfrm>
            <a:off x="457200" y="464312"/>
            <a:ext cx="8305799" cy="1600438"/>
          </a:xfrm>
        </p:spPr>
        <p:txBody>
          <a:bodyPr/>
          <a:lstStyle/>
          <a:p>
            <a:pPr algn="ctr"/>
            <a:r>
              <a:rPr lang="en-US" sz="4800" dirty="0"/>
              <a:t> Bystander Intervention Training</a:t>
            </a:r>
            <a:r>
              <a:rPr lang="en-US" dirty="0"/>
              <a:t/>
            </a:r>
            <a:br>
              <a:rPr lang="en-US" dirty="0"/>
            </a:br>
            <a:r>
              <a:rPr lang="en-US" sz="2800" dirty="0" smtClean="0">
                <a:solidFill>
                  <a:srgbClr val="C00000"/>
                </a:solidFill>
              </a:rPr>
              <a:t>Young Adult Gathering</a:t>
            </a:r>
            <a:br>
              <a:rPr lang="en-US" sz="2800" dirty="0" smtClean="0">
                <a:solidFill>
                  <a:srgbClr val="C00000"/>
                </a:solidFill>
              </a:rPr>
            </a:br>
            <a:r>
              <a:rPr lang="en-US" sz="2800" dirty="0" smtClean="0">
                <a:solidFill>
                  <a:srgbClr val="C00000"/>
                </a:solidFill>
              </a:rPr>
              <a:t>Quaker Intentional Community--Canaan</a:t>
            </a:r>
            <a:endParaRPr lang="en-US" dirty="0"/>
          </a:p>
        </p:txBody>
      </p:sp>
      <p:pic>
        <p:nvPicPr>
          <p:cNvPr id="4" name="Picture 3">
            <a:extLst>
              <a:ext uri="{FF2B5EF4-FFF2-40B4-BE49-F238E27FC236}">
                <a16:creationId xmlns:a16="http://schemas.microsoft.com/office/drawing/2014/main" xmlns="" id="{2E55A460-0865-4C7E-BEB1-363994B9248A}"/>
              </a:ext>
            </a:extLst>
          </p:cNvPr>
          <p:cNvPicPr>
            <a:picLocks noChangeAspect="1"/>
          </p:cNvPicPr>
          <p:nvPr/>
        </p:nvPicPr>
        <p:blipFill>
          <a:blip r:embed="rId3"/>
          <a:stretch>
            <a:fillRect/>
          </a:stretch>
        </p:blipFill>
        <p:spPr>
          <a:xfrm>
            <a:off x="609599" y="2667000"/>
            <a:ext cx="8001000" cy="3429000"/>
          </a:xfrm>
          <a:prstGeom prst="rect">
            <a:avLst/>
          </a:prstGeom>
        </p:spPr>
      </p:pic>
    </p:spTree>
    <p:extLst>
      <p:ext uri="{BB962C8B-B14F-4D97-AF65-F5344CB8AC3E}">
        <p14:creationId xmlns:p14="http://schemas.microsoft.com/office/powerpoint/2010/main" val="26120817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74492" y="464312"/>
            <a:ext cx="3796029" cy="695960"/>
          </a:xfrm>
          <a:prstGeom prst="rect">
            <a:avLst/>
          </a:prstGeom>
        </p:spPr>
        <p:txBody>
          <a:bodyPr vert="horz" wrap="square" lIns="0" tIns="12700" rIns="0" bIns="0" rtlCol="0">
            <a:spAutoFit/>
          </a:bodyPr>
          <a:lstStyle/>
          <a:p>
            <a:pPr marL="12700">
              <a:lnSpc>
                <a:spcPct val="100000"/>
              </a:lnSpc>
              <a:spcBef>
                <a:spcPts val="100"/>
              </a:spcBef>
            </a:pPr>
            <a:r>
              <a:rPr sz="4400" spc="-25" dirty="0">
                <a:latin typeface="Calibri"/>
                <a:cs typeface="Calibri"/>
              </a:rPr>
              <a:t>Bystander</a:t>
            </a:r>
            <a:r>
              <a:rPr sz="4400" spc="-30" dirty="0">
                <a:latin typeface="Calibri"/>
                <a:cs typeface="Calibri"/>
              </a:rPr>
              <a:t> </a:t>
            </a:r>
            <a:r>
              <a:rPr sz="4400" spc="-5" dirty="0">
                <a:latin typeface="Calibri"/>
                <a:cs typeface="Calibri"/>
              </a:rPr>
              <a:t>Basics</a:t>
            </a:r>
            <a:endParaRPr sz="4400">
              <a:latin typeface="Calibri"/>
              <a:cs typeface="Calibri"/>
            </a:endParaRPr>
          </a:p>
        </p:txBody>
      </p:sp>
      <p:sp>
        <p:nvSpPr>
          <p:cNvPr id="3" name="object 3"/>
          <p:cNvSpPr txBox="1"/>
          <p:nvPr/>
        </p:nvSpPr>
        <p:spPr>
          <a:xfrm>
            <a:off x="535940" y="1607820"/>
            <a:ext cx="7447915" cy="513080"/>
          </a:xfrm>
          <a:prstGeom prst="rect">
            <a:avLst/>
          </a:prstGeom>
        </p:spPr>
        <p:txBody>
          <a:bodyPr vert="horz" wrap="square" lIns="0" tIns="12700" rIns="0" bIns="0" rtlCol="0">
            <a:spAutoFit/>
          </a:bodyPr>
          <a:lstStyle/>
          <a:p>
            <a:pPr marL="12700">
              <a:lnSpc>
                <a:spcPct val="100000"/>
              </a:lnSpc>
              <a:spcBef>
                <a:spcPts val="100"/>
              </a:spcBef>
            </a:pPr>
            <a:r>
              <a:rPr sz="3200" spc="-10" dirty="0">
                <a:latin typeface="Calibri"/>
                <a:cs typeface="Calibri"/>
              </a:rPr>
              <a:t>What </a:t>
            </a:r>
            <a:r>
              <a:rPr sz="3200" spc="-15" dirty="0">
                <a:latin typeface="Calibri"/>
                <a:cs typeface="Calibri"/>
              </a:rPr>
              <a:t>are </a:t>
            </a:r>
            <a:r>
              <a:rPr sz="3200" dirty="0">
                <a:latin typeface="Calibri"/>
                <a:cs typeface="Calibri"/>
              </a:rPr>
              <a:t>the </a:t>
            </a:r>
            <a:r>
              <a:rPr sz="3200" spc="-10" dirty="0">
                <a:latin typeface="Calibri"/>
                <a:cs typeface="Calibri"/>
              </a:rPr>
              <a:t>biggest barriers </a:t>
            </a:r>
            <a:r>
              <a:rPr sz="3200" spc="-15" dirty="0">
                <a:latin typeface="Calibri"/>
                <a:cs typeface="Calibri"/>
              </a:rPr>
              <a:t>to</a:t>
            </a:r>
            <a:r>
              <a:rPr sz="3200" spc="55" dirty="0">
                <a:latin typeface="Calibri"/>
                <a:cs typeface="Calibri"/>
              </a:rPr>
              <a:t> </a:t>
            </a:r>
            <a:r>
              <a:rPr sz="3200" spc="-10" dirty="0">
                <a:latin typeface="Calibri"/>
                <a:cs typeface="Calibri"/>
              </a:rPr>
              <a:t>intervening?</a:t>
            </a:r>
            <a:endParaRPr sz="32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0664" y="464312"/>
            <a:ext cx="4601845" cy="695960"/>
          </a:xfrm>
          <a:prstGeom prst="rect">
            <a:avLst/>
          </a:prstGeom>
        </p:spPr>
        <p:txBody>
          <a:bodyPr vert="horz" wrap="square" lIns="0" tIns="12700" rIns="0" bIns="0" rtlCol="0">
            <a:spAutoFit/>
          </a:bodyPr>
          <a:lstStyle/>
          <a:p>
            <a:pPr marL="12700">
              <a:lnSpc>
                <a:spcPct val="100000"/>
              </a:lnSpc>
              <a:spcBef>
                <a:spcPts val="100"/>
              </a:spcBef>
            </a:pPr>
            <a:r>
              <a:rPr spc="-5" dirty="0"/>
              <a:t>Goals </a:t>
            </a:r>
            <a:r>
              <a:rPr dirty="0"/>
              <a:t>of</a:t>
            </a:r>
            <a:r>
              <a:rPr spc="-50" dirty="0"/>
              <a:t> </a:t>
            </a:r>
            <a:r>
              <a:rPr spc="-10" dirty="0"/>
              <a:t>Intervening</a:t>
            </a:r>
          </a:p>
        </p:txBody>
      </p:sp>
      <p:sp>
        <p:nvSpPr>
          <p:cNvPr id="3" name="object 3"/>
          <p:cNvSpPr txBox="1"/>
          <p:nvPr/>
        </p:nvSpPr>
        <p:spPr>
          <a:xfrm>
            <a:off x="535940" y="1607820"/>
            <a:ext cx="7486650" cy="3633470"/>
          </a:xfrm>
          <a:prstGeom prst="rect">
            <a:avLst/>
          </a:prstGeom>
        </p:spPr>
        <p:txBody>
          <a:bodyPr vert="horz" wrap="square" lIns="0" tIns="12700" rIns="0" bIns="0" rtlCol="0">
            <a:spAutoFit/>
          </a:bodyPr>
          <a:lstStyle/>
          <a:p>
            <a:pPr marL="527050" marR="440690" indent="-514350">
              <a:lnSpc>
                <a:spcPct val="100000"/>
              </a:lnSpc>
              <a:spcBef>
                <a:spcPts val="100"/>
              </a:spcBef>
              <a:buAutoNum type="arabicParenR"/>
              <a:tabLst>
                <a:tab pos="526415" algn="l"/>
                <a:tab pos="527050" algn="l"/>
              </a:tabLst>
            </a:pPr>
            <a:r>
              <a:rPr sz="3200" spc="-15" dirty="0">
                <a:latin typeface="Calibri"/>
                <a:cs typeface="Calibri"/>
              </a:rPr>
              <a:t>Reduce </a:t>
            </a:r>
            <a:r>
              <a:rPr sz="3200" spc="-5" dirty="0">
                <a:latin typeface="Calibri"/>
                <a:cs typeface="Calibri"/>
              </a:rPr>
              <a:t>harm </a:t>
            </a:r>
            <a:r>
              <a:rPr sz="3200" dirty="0">
                <a:latin typeface="Calibri"/>
                <a:cs typeface="Calibri"/>
              </a:rPr>
              <a:t>in the </a:t>
            </a:r>
            <a:r>
              <a:rPr sz="3200" spc="-20" dirty="0">
                <a:latin typeface="Calibri"/>
                <a:cs typeface="Calibri"/>
              </a:rPr>
              <a:t>moment- </a:t>
            </a:r>
            <a:r>
              <a:rPr sz="3200" spc="-30" dirty="0">
                <a:latin typeface="Calibri"/>
                <a:cs typeface="Calibri"/>
              </a:rPr>
              <a:t>make </a:t>
            </a:r>
            <a:r>
              <a:rPr sz="3200" spc="-5" dirty="0">
                <a:latin typeface="Calibri"/>
                <a:cs typeface="Calibri"/>
              </a:rPr>
              <a:t>our  </a:t>
            </a:r>
            <a:r>
              <a:rPr sz="3200" spc="-10" dirty="0">
                <a:latin typeface="Calibri"/>
                <a:cs typeface="Calibri"/>
              </a:rPr>
              <a:t>presence </a:t>
            </a:r>
            <a:r>
              <a:rPr sz="3200" spc="-5" dirty="0">
                <a:latin typeface="Calibri"/>
                <a:cs typeface="Calibri"/>
              </a:rPr>
              <a:t>known </a:t>
            </a:r>
            <a:r>
              <a:rPr sz="3200" spc="-15" dirty="0">
                <a:latin typeface="Calibri"/>
                <a:cs typeface="Calibri"/>
              </a:rPr>
              <a:t>to </a:t>
            </a:r>
            <a:r>
              <a:rPr sz="3200" dirty="0">
                <a:latin typeface="Calibri"/>
                <a:cs typeface="Calibri"/>
              </a:rPr>
              <a:t>the </a:t>
            </a:r>
            <a:r>
              <a:rPr sz="3200" spc="-25" dirty="0">
                <a:latin typeface="Calibri"/>
                <a:cs typeface="Calibri"/>
              </a:rPr>
              <a:t>targeted</a:t>
            </a:r>
            <a:r>
              <a:rPr sz="3200" spc="5" dirty="0">
                <a:latin typeface="Calibri"/>
                <a:cs typeface="Calibri"/>
              </a:rPr>
              <a:t> </a:t>
            </a:r>
            <a:r>
              <a:rPr sz="3200" spc="-15" dirty="0">
                <a:latin typeface="Calibri"/>
                <a:cs typeface="Calibri"/>
              </a:rPr>
              <a:t>person</a:t>
            </a:r>
            <a:endParaRPr sz="3200">
              <a:latin typeface="Calibri"/>
              <a:cs typeface="Calibri"/>
            </a:endParaRPr>
          </a:p>
          <a:p>
            <a:pPr>
              <a:lnSpc>
                <a:spcPct val="100000"/>
              </a:lnSpc>
              <a:spcBef>
                <a:spcPts val="35"/>
              </a:spcBef>
              <a:buFont typeface="Calibri"/>
              <a:buAutoNum type="arabicParenR"/>
            </a:pPr>
            <a:endParaRPr sz="4650">
              <a:latin typeface="Times New Roman"/>
              <a:cs typeface="Times New Roman"/>
            </a:endParaRPr>
          </a:p>
          <a:p>
            <a:pPr marL="527050" marR="5080" indent="-514350">
              <a:lnSpc>
                <a:spcPct val="100000"/>
              </a:lnSpc>
              <a:spcBef>
                <a:spcPts val="5"/>
              </a:spcBef>
              <a:buAutoNum type="arabicParenR"/>
              <a:tabLst>
                <a:tab pos="526415" algn="l"/>
                <a:tab pos="527050" algn="l"/>
              </a:tabLst>
            </a:pPr>
            <a:r>
              <a:rPr sz="3200" dirty="0">
                <a:latin typeface="Calibri"/>
                <a:cs typeface="Calibri"/>
              </a:rPr>
              <a:t>In a </a:t>
            </a:r>
            <a:r>
              <a:rPr sz="3200" spc="-15" dirty="0">
                <a:latin typeface="Calibri"/>
                <a:cs typeface="Calibri"/>
              </a:rPr>
              <a:t>verbal/argumentative </a:t>
            </a:r>
            <a:r>
              <a:rPr sz="3200" spc="-35" dirty="0">
                <a:latin typeface="Calibri"/>
                <a:cs typeface="Calibri"/>
              </a:rPr>
              <a:t>attack- </a:t>
            </a:r>
            <a:r>
              <a:rPr sz="3200" dirty="0">
                <a:latin typeface="Calibri"/>
                <a:cs typeface="Calibri"/>
              </a:rPr>
              <a:t>the </a:t>
            </a:r>
            <a:r>
              <a:rPr sz="3200" spc="-5" dirty="0">
                <a:latin typeface="Calibri"/>
                <a:cs typeface="Calibri"/>
              </a:rPr>
              <a:t>goal  isn’t </a:t>
            </a:r>
            <a:r>
              <a:rPr sz="3200" spc="-15" dirty="0">
                <a:latin typeface="Calibri"/>
                <a:cs typeface="Calibri"/>
              </a:rPr>
              <a:t>to convince </a:t>
            </a:r>
            <a:r>
              <a:rPr sz="3200" dirty="0">
                <a:latin typeface="Calibri"/>
                <a:cs typeface="Calibri"/>
              </a:rPr>
              <a:t>the </a:t>
            </a:r>
            <a:r>
              <a:rPr sz="3200" spc="-15" dirty="0">
                <a:latin typeface="Calibri"/>
                <a:cs typeface="Calibri"/>
              </a:rPr>
              <a:t>perpetrator </a:t>
            </a:r>
            <a:r>
              <a:rPr sz="3200" spc="-10" dirty="0">
                <a:latin typeface="Calibri"/>
                <a:cs typeface="Calibri"/>
              </a:rPr>
              <a:t>that they  </a:t>
            </a:r>
            <a:r>
              <a:rPr sz="3200" spc="-15" dirty="0">
                <a:latin typeface="Calibri"/>
                <a:cs typeface="Calibri"/>
              </a:rPr>
              <a:t>are </a:t>
            </a:r>
            <a:r>
              <a:rPr sz="3200" spc="-5" dirty="0">
                <a:latin typeface="Calibri"/>
                <a:cs typeface="Calibri"/>
              </a:rPr>
              <a:t>wrong, </a:t>
            </a:r>
            <a:r>
              <a:rPr sz="3200" dirty="0">
                <a:latin typeface="Calibri"/>
                <a:cs typeface="Calibri"/>
              </a:rPr>
              <a:t>it is </a:t>
            </a:r>
            <a:r>
              <a:rPr sz="3200" spc="-15" dirty="0">
                <a:latin typeface="Calibri"/>
                <a:cs typeface="Calibri"/>
              </a:rPr>
              <a:t>to </a:t>
            </a:r>
            <a:r>
              <a:rPr sz="3200" spc="-5" dirty="0">
                <a:latin typeface="Calibri"/>
                <a:cs typeface="Calibri"/>
              </a:rPr>
              <a:t>show </a:t>
            </a:r>
            <a:r>
              <a:rPr sz="3200" spc="-10" dirty="0">
                <a:latin typeface="Calibri"/>
                <a:cs typeface="Calibri"/>
              </a:rPr>
              <a:t>observers </a:t>
            </a:r>
            <a:r>
              <a:rPr sz="3200" dirty="0">
                <a:latin typeface="Calibri"/>
                <a:cs typeface="Calibri"/>
              </a:rPr>
              <a:t>an  </a:t>
            </a:r>
            <a:r>
              <a:rPr sz="3200" spc="-10" dirty="0">
                <a:latin typeface="Calibri"/>
                <a:cs typeface="Calibri"/>
              </a:rPr>
              <a:t>alternative</a:t>
            </a:r>
            <a:endParaRPr sz="320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7700" y="464312"/>
            <a:ext cx="2620010" cy="695960"/>
          </a:xfrm>
          <a:prstGeom prst="rect">
            <a:avLst/>
          </a:prstGeom>
        </p:spPr>
        <p:txBody>
          <a:bodyPr vert="horz" wrap="square" lIns="0" tIns="12700" rIns="0" bIns="0" rtlCol="0">
            <a:spAutoFit/>
          </a:bodyPr>
          <a:lstStyle/>
          <a:p>
            <a:pPr marL="12700">
              <a:lnSpc>
                <a:spcPct val="100000"/>
              </a:lnSpc>
              <a:spcBef>
                <a:spcPts val="100"/>
              </a:spcBef>
            </a:pPr>
            <a:r>
              <a:rPr dirty="0"/>
              <a:t>I</a:t>
            </a:r>
            <a:r>
              <a:rPr spc="-40" dirty="0"/>
              <a:t>n</a:t>
            </a:r>
            <a:r>
              <a:rPr spc="-45" dirty="0"/>
              <a:t>t</a:t>
            </a:r>
            <a:r>
              <a:rPr spc="-5" dirty="0"/>
              <a:t>e</a:t>
            </a:r>
            <a:r>
              <a:rPr spc="35" dirty="0"/>
              <a:t>r</a:t>
            </a:r>
            <a:r>
              <a:rPr spc="-40" dirty="0"/>
              <a:t>v</a:t>
            </a:r>
            <a:r>
              <a:rPr spc="-5" dirty="0"/>
              <a:t>e</a:t>
            </a:r>
            <a:r>
              <a:rPr dirty="0"/>
              <a:t>ning</a:t>
            </a:r>
          </a:p>
        </p:txBody>
      </p:sp>
      <p:sp>
        <p:nvSpPr>
          <p:cNvPr id="3" name="object 3"/>
          <p:cNvSpPr txBox="1"/>
          <p:nvPr/>
        </p:nvSpPr>
        <p:spPr>
          <a:xfrm>
            <a:off x="535940" y="1607820"/>
            <a:ext cx="7520940" cy="3275256"/>
          </a:xfrm>
          <a:prstGeom prst="rect">
            <a:avLst/>
          </a:prstGeom>
        </p:spPr>
        <p:txBody>
          <a:bodyPr vert="horz" wrap="square" lIns="0" tIns="12700" rIns="0" bIns="0" rtlCol="0">
            <a:spAutoFit/>
          </a:bodyPr>
          <a:lstStyle/>
          <a:p>
            <a:pPr marL="355600" marR="853440" indent="-342900">
              <a:lnSpc>
                <a:spcPct val="100000"/>
              </a:lnSpc>
              <a:spcBef>
                <a:spcPts val="100"/>
              </a:spcBef>
              <a:buFont typeface="Arial"/>
              <a:buChar char="•"/>
              <a:tabLst>
                <a:tab pos="354965" algn="l"/>
                <a:tab pos="355600" algn="l"/>
              </a:tabLst>
            </a:pPr>
            <a:r>
              <a:rPr sz="3200" spc="-5" dirty="0">
                <a:latin typeface="Calibri"/>
                <a:cs typeface="Calibri"/>
              </a:rPr>
              <a:t>Be </a:t>
            </a:r>
            <a:r>
              <a:rPr sz="3200" spc="-50" dirty="0">
                <a:latin typeface="Calibri"/>
                <a:cs typeface="Calibri"/>
              </a:rPr>
              <a:t>ALERT- </a:t>
            </a:r>
            <a:r>
              <a:rPr sz="3200" spc="-10" dirty="0">
                <a:latin typeface="Calibri"/>
                <a:cs typeface="Calibri"/>
              </a:rPr>
              <a:t>scan your </a:t>
            </a:r>
            <a:r>
              <a:rPr sz="3200" spc="-25" dirty="0">
                <a:latin typeface="Calibri"/>
                <a:cs typeface="Calibri"/>
              </a:rPr>
              <a:t>environment</a:t>
            </a:r>
            <a:r>
              <a:rPr lang="en-US" sz="3200" spc="-25" dirty="0">
                <a:latin typeface="Calibri"/>
                <a:cs typeface="Calibri"/>
              </a:rPr>
              <a:t> - </a:t>
            </a:r>
            <a:r>
              <a:rPr lang="en-US" sz="3200" spc="-20" dirty="0">
                <a:latin typeface="Calibri"/>
                <a:cs typeface="Calibri"/>
              </a:rPr>
              <a:t>p</a:t>
            </a:r>
            <a:r>
              <a:rPr sz="3200" spc="-20" dirty="0">
                <a:latin typeface="Calibri"/>
                <a:cs typeface="Calibri"/>
              </a:rPr>
              <a:t>ay</a:t>
            </a:r>
            <a:r>
              <a:rPr lang="en-US" sz="3200" spc="-20" dirty="0">
                <a:latin typeface="Calibri"/>
                <a:cs typeface="Calibri"/>
              </a:rPr>
              <a:t> </a:t>
            </a:r>
            <a:r>
              <a:rPr lang="en-US" sz="3200" spc="-15" dirty="0">
                <a:latin typeface="Calibri"/>
                <a:cs typeface="Calibri"/>
              </a:rPr>
              <a:t>a</a:t>
            </a:r>
            <a:r>
              <a:rPr sz="3200" spc="-15" dirty="0">
                <a:latin typeface="Calibri"/>
                <a:cs typeface="Calibri"/>
              </a:rPr>
              <a:t>ttention to </a:t>
            </a:r>
            <a:r>
              <a:rPr sz="3200" dirty="0">
                <a:latin typeface="Calibri"/>
                <a:cs typeface="Calibri"/>
              </a:rPr>
              <a:t>body</a:t>
            </a:r>
            <a:r>
              <a:rPr sz="3200" spc="25" dirty="0">
                <a:latin typeface="Calibri"/>
                <a:cs typeface="Calibri"/>
              </a:rPr>
              <a:t> </a:t>
            </a:r>
            <a:r>
              <a:rPr sz="3200" spc="-5" dirty="0">
                <a:latin typeface="Calibri"/>
                <a:cs typeface="Calibri"/>
              </a:rPr>
              <a:t>cues</a:t>
            </a:r>
            <a:endParaRPr sz="3200" dirty="0">
              <a:latin typeface="Calibri"/>
              <a:cs typeface="Calibri"/>
            </a:endParaRPr>
          </a:p>
          <a:p>
            <a:pPr marL="355600" indent="-342900">
              <a:lnSpc>
                <a:spcPct val="100000"/>
              </a:lnSpc>
              <a:spcBef>
                <a:spcPts val="750"/>
              </a:spcBef>
              <a:buFont typeface="Arial"/>
              <a:buChar char="•"/>
              <a:tabLst>
                <a:tab pos="354965" algn="l"/>
                <a:tab pos="355600" algn="l"/>
              </a:tabLst>
            </a:pPr>
            <a:r>
              <a:rPr sz="3200" spc="-15" dirty="0">
                <a:latin typeface="Calibri"/>
                <a:cs typeface="Calibri"/>
              </a:rPr>
              <a:t>Remember to</a:t>
            </a:r>
            <a:r>
              <a:rPr sz="3200" spc="5" dirty="0">
                <a:latin typeface="Calibri"/>
                <a:cs typeface="Calibri"/>
              </a:rPr>
              <a:t> </a:t>
            </a:r>
            <a:r>
              <a:rPr sz="3200" spc="-15" dirty="0">
                <a:latin typeface="Calibri"/>
                <a:cs typeface="Calibri"/>
              </a:rPr>
              <a:t>breath</a:t>
            </a:r>
            <a:r>
              <a:rPr lang="en-US" sz="3200" spc="-15" dirty="0">
                <a:latin typeface="Calibri"/>
                <a:cs typeface="Calibri"/>
              </a:rPr>
              <a:t>e</a:t>
            </a:r>
          </a:p>
          <a:p>
            <a:pPr marL="355600" indent="-342900">
              <a:lnSpc>
                <a:spcPct val="100000"/>
              </a:lnSpc>
              <a:spcBef>
                <a:spcPts val="750"/>
              </a:spcBef>
              <a:buFont typeface="Arial"/>
              <a:buChar char="•"/>
              <a:tabLst>
                <a:tab pos="354965" algn="l"/>
                <a:tab pos="355600" algn="l"/>
              </a:tabLst>
            </a:pPr>
            <a:r>
              <a:rPr lang="en-US" sz="3200" spc="-15" dirty="0">
                <a:latin typeface="Calibri"/>
                <a:cs typeface="Calibri"/>
              </a:rPr>
              <a:t>Say “NO!”</a:t>
            </a:r>
            <a:endParaRPr sz="3200" dirty="0">
              <a:latin typeface="Calibri"/>
              <a:cs typeface="Calibri"/>
            </a:endParaRPr>
          </a:p>
          <a:p>
            <a:pPr marL="355600" marR="5080" indent="-342900">
              <a:lnSpc>
                <a:spcPct val="100000"/>
              </a:lnSpc>
              <a:spcBef>
                <a:spcPts val="795"/>
              </a:spcBef>
              <a:buFont typeface="Arial"/>
              <a:buChar char="•"/>
              <a:tabLst>
                <a:tab pos="354965" algn="l"/>
                <a:tab pos="355600" algn="l"/>
              </a:tabLst>
            </a:pPr>
            <a:r>
              <a:rPr sz="3200" dirty="0">
                <a:latin typeface="Calibri"/>
                <a:cs typeface="Calibri"/>
              </a:rPr>
              <a:t>Go </a:t>
            </a:r>
            <a:r>
              <a:rPr sz="3200" spc="-15" dirty="0">
                <a:latin typeface="Calibri"/>
                <a:cs typeface="Calibri"/>
              </a:rPr>
              <a:t>into </a:t>
            </a:r>
            <a:r>
              <a:rPr sz="3200" dirty="0">
                <a:latin typeface="Calibri"/>
                <a:cs typeface="Calibri"/>
              </a:rPr>
              <a:t>a </a:t>
            </a:r>
            <a:r>
              <a:rPr sz="3200" spc="-5" dirty="0">
                <a:latin typeface="Calibri"/>
                <a:cs typeface="Calibri"/>
              </a:rPr>
              <a:t>situation with </a:t>
            </a:r>
            <a:r>
              <a:rPr sz="3200" dirty="0">
                <a:latin typeface="Calibri"/>
                <a:cs typeface="Calibri"/>
              </a:rPr>
              <a:t>a buddy </a:t>
            </a:r>
            <a:r>
              <a:rPr sz="3200" spc="-10" dirty="0">
                <a:latin typeface="Calibri"/>
                <a:cs typeface="Calibri"/>
              </a:rPr>
              <a:t>(whenever  </a:t>
            </a:r>
            <a:r>
              <a:rPr sz="3200" spc="-5" dirty="0">
                <a:latin typeface="Calibri"/>
                <a:cs typeface="Calibri"/>
              </a:rPr>
              <a:t>possible)</a:t>
            </a:r>
            <a:endParaRPr sz="32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ystander intervention w logo.pdf"/>
          <p:cNvPicPr>
            <a:picLocks noChangeAspect="1"/>
          </p:cNvPicPr>
          <p:nvPr/>
        </p:nvPicPr>
        <p:blipFill>
          <a:blip>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7507795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1668" y="464312"/>
            <a:ext cx="4801235" cy="695960"/>
          </a:xfrm>
          <a:prstGeom prst="rect">
            <a:avLst/>
          </a:prstGeom>
        </p:spPr>
        <p:txBody>
          <a:bodyPr vert="horz" wrap="square" lIns="0" tIns="12700" rIns="0" bIns="0" rtlCol="0">
            <a:spAutoFit/>
          </a:bodyPr>
          <a:lstStyle/>
          <a:p>
            <a:pPr marL="12700">
              <a:lnSpc>
                <a:spcPct val="100000"/>
              </a:lnSpc>
              <a:spcBef>
                <a:spcPts val="100"/>
              </a:spcBef>
            </a:pPr>
            <a:r>
              <a:rPr dirty="0"/>
              <a:t>4 Ds of</a:t>
            </a:r>
            <a:r>
              <a:rPr spc="-25" dirty="0"/>
              <a:t> </a:t>
            </a:r>
            <a:r>
              <a:rPr spc="-10" dirty="0"/>
              <a:t>De-Escalation</a:t>
            </a:r>
          </a:p>
        </p:txBody>
      </p:sp>
      <p:sp>
        <p:nvSpPr>
          <p:cNvPr id="3" name="object 3"/>
          <p:cNvSpPr txBox="1"/>
          <p:nvPr/>
        </p:nvSpPr>
        <p:spPr>
          <a:xfrm>
            <a:off x="535940" y="1511321"/>
            <a:ext cx="3366770" cy="2366645"/>
          </a:xfrm>
          <a:prstGeom prst="rect">
            <a:avLst/>
          </a:prstGeom>
        </p:spPr>
        <p:txBody>
          <a:bodyPr vert="horz" wrap="square" lIns="0" tIns="109220" rIns="0" bIns="0" rtlCol="0">
            <a:spAutoFit/>
          </a:bodyPr>
          <a:lstStyle/>
          <a:p>
            <a:pPr marL="355600" indent="-342900">
              <a:lnSpc>
                <a:spcPct val="100000"/>
              </a:lnSpc>
              <a:spcBef>
                <a:spcPts val="860"/>
              </a:spcBef>
              <a:buFont typeface="Arial"/>
              <a:buChar char="•"/>
              <a:tabLst>
                <a:tab pos="354965" algn="l"/>
                <a:tab pos="355600" algn="l"/>
              </a:tabLst>
            </a:pPr>
            <a:r>
              <a:rPr sz="3200" spc="-10" dirty="0">
                <a:latin typeface="Calibri"/>
                <a:cs typeface="Calibri"/>
              </a:rPr>
              <a:t>Direct</a:t>
            </a:r>
            <a:endParaRPr sz="3200" dirty="0">
              <a:latin typeface="Calibri"/>
              <a:cs typeface="Calibri"/>
            </a:endParaRPr>
          </a:p>
          <a:p>
            <a:pPr marL="355600" indent="-342900">
              <a:lnSpc>
                <a:spcPct val="100000"/>
              </a:lnSpc>
              <a:spcBef>
                <a:spcPts val="760"/>
              </a:spcBef>
              <a:buFont typeface="Arial"/>
              <a:buChar char="•"/>
              <a:tabLst>
                <a:tab pos="354965" algn="l"/>
                <a:tab pos="355600" algn="l"/>
              </a:tabLst>
            </a:pPr>
            <a:r>
              <a:rPr sz="3200" spc="-15" dirty="0">
                <a:latin typeface="Calibri"/>
                <a:cs typeface="Calibri"/>
              </a:rPr>
              <a:t>Distract</a:t>
            </a:r>
            <a:endParaRPr sz="3200" dirty="0">
              <a:latin typeface="Calibri"/>
              <a:cs typeface="Calibri"/>
            </a:endParaRPr>
          </a:p>
          <a:p>
            <a:pPr marL="355600" indent="-342900">
              <a:lnSpc>
                <a:spcPct val="100000"/>
              </a:lnSpc>
              <a:spcBef>
                <a:spcPts val="760"/>
              </a:spcBef>
              <a:buFont typeface="Arial"/>
              <a:buChar char="•"/>
              <a:tabLst>
                <a:tab pos="354965" algn="l"/>
                <a:tab pos="355600" algn="l"/>
              </a:tabLst>
            </a:pPr>
            <a:r>
              <a:rPr sz="3200" spc="-20" dirty="0">
                <a:latin typeface="Calibri"/>
                <a:cs typeface="Calibri"/>
              </a:rPr>
              <a:t>Delegate</a:t>
            </a:r>
            <a:endParaRPr sz="3200" dirty="0">
              <a:latin typeface="Calibri"/>
              <a:cs typeface="Calibri"/>
            </a:endParaRPr>
          </a:p>
          <a:p>
            <a:pPr marL="355600" indent="-342900">
              <a:lnSpc>
                <a:spcPct val="100000"/>
              </a:lnSpc>
              <a:spcBef>
                <a:spcPts val="790"/>
              </a:spcBef>
              <a:buFont typeface="Arial"/>
              <a:buChar char="•"/>
              <a:tabLst>
                <a:tab pos="354965" algn="l"/>
                <a:tab pos="355600" algn="l"/>
              </a:tabLst>
            </a:pPr>
            <a:r>
              <a:rPr sz="3200" spc="-20" dirty="0">
                <a:latin typeface="Calibri"/>
                <a:cs typeface="Calibri"/>
              </a:rPr>
              <a:t>Delayed</a:t>
            </a:r>
            <a:r>
              <a:rPr sz="3200" spc="-45" dirty="0">
                <a:latin typeface="Calibri"/>
                <a:cs typeface="Calibri"/>
              </a:rPr>
              <a:t> </a:t>
            </a:r>
            <a:r>
              <a:rPr sz="3200" spc="-10" dirty="0">
                <a:latin typeface="Calibri"/>
                <a:cs typeface="Calibri"/>
              </a:rPr>
              <a:t>Response</a:t>
            </a:r>
            <a:endParaRPr sz="32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25" dirty="0"/>
              <a:t>Role</a:t>
            </a:r>
            <a:r>
              <a:rPr spc="-80" dirty="0"/>
              <a:t> </a:t>
            </a:r>
            <a:r>
              <a:rPr spc="-20" dirty="0"/>
              <a:t>Plays!</a:t>
            </a:r>
          </a:p>
        </p:txBody>
      </p:sp>
      <p:sp>
        <p:nvSpPr>
          <p:cNvPr id="3" name="object 3"/>
          <p:cNvSpPr/>
          <p:nvPr/>
        </p:nvSpPr>
        <p:spPr>
          <a:xfrm>
            <a:off x="1818486" y="1648548"/>
            <a:ext cx="6457014" cy="461819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4B67A-033D-483D-99B9-BC0BF1FE8A64}"/>
              </a:ext>
            </a:extLst>
          </p:cNvPr>
          <p:cNvSpPr>
            <a:spLocks noGrp="1"/>
          </p:cNvSpPr>
          <p:nvPr>
            <p:ph type="title"/>
          </p:nvPr>
        </p:nvSpPr>
        <p:spPr>
          <a:xfrm>
            <a:off x="4343400" y="685800"/>
            <a:ext cx="4508729" cy="1292662"/>
          </a:xfrm>
        </p:spPr>
        <p:txBody>
          <a:bodyPr/>
          <a:lstStyle/>
          <a:p>
            <a:r>
              <a:rPr lang="en-US" b="1" dirty="0"/>
              <a:t>Scenario 1</a:t>
            </a:r>
            <a:r>
              <a:rPr lang="en-US" dirty="0"/>
              <a:t/>
            </a:r>
            <a:br>
              <a:rPr lang="en-US" dirty="0"/>
            </a:br>
            <a:r>
              <a:rPr lang="en-US" sz="4000" dirty="0"/>
              <a:t>What would you do?</a:t>
            </a:r>
            <a:endParaRPr lang="en-US" dirty="0"/>
          </a:p>
        </p:txBody>
      </p:sp>
      <p:pic>
        <p:nvPicPr>
          <p:cNvPr id="3" name="Picture 2">
            <a:extLst>
              <a:ext uri="{FF2B5EF4-FFF2-40B4-BE49-F238E27FC236}">
                <a16:creationId xmlns:a16="http://schemas.microsoft.com/office/drawing/2014/main" xmlns="" id="{05BFFD3B-E014-44BF-BA8E-1C0D5B866B60}"/>
              </a:ext>
            </a:extLst>
          </p:cNvPr>
          <p:cNvPicPr>
            <a:picLocks noChangeAspect="1"/>
          </p:cNvPicPr>
          <p:nvPr/>
        </p:nvPicPr>
        <p:blipFill>
          <a:blip r:embed="rId3"/>
          <a:stretch>
            <a:fillRect/>
          </a:stretch>
        </p:blipFill>
        <p:spPr>
          <a:xfrm>
            <a:off x="291871" y="685801"/>
            <a:ext cx="3923453" cy="2514600"/>
          </a:xfrm>
          <a:prstGeom prst="rect">
            <a:avLst/>
          </a:prstGeom>
        </p:spPr>
      </p:pic>
      <p:sp>
        <p:nvSpPr>
          <p:cNvPr id="4" name="TextBox 3">
            <a:extLst>
              <a:ext uri="{FF2B5EF4-FFF2-40B4-BE49-F238E27FC236}">
                <a16:creationId xmlns:a16="http://schemas.microsoft.com/office/drawing/2014/main" xmlns="" id="{42A7C197-0BC7-40C3-9730-2CCCC8500CAB}"/>
              </a:ext>
            </a:extLst>
          </p:cNvPr>
          <p:cNvSpPr txBox="1"/>
          <p:nvPr/>
        </p:nvSpPr>
        <p:spPr>
          <a:xfrm>
            <a:off x="291871" y="3657600"/>
            <a:ext cx="8394929" cy="2877711"/>
          </a:xfrm>
          <a:prstGeom prst="rect">
            <a:avLst/>
          </a:prstGeom>
          <a:noFill/>
        </p:spPr>
        <p:txBody>
          <a:bodyPr wrap="square" rtlCol="0">
            <a:spAutoFit/>
          </a:bodyPr>
          <a:lstStyle/>
          <a:p>
            <a:r>
              <a:rPr lang="en-US" sz="2400" b="1" i="1" dirty="0"/>
              <a:t>Verbal harassment on the bus, where the person being targeted appears uncomfortable and unsure of how to respond.</a:t>
            </a:r>
          </a:p>
          <a:p>
            <a:endParaRPr lang="en-US" dirty="0"/>
          </a:p>
          <a:p>
            <a:r>
              <a:rPr lang="en-US" sz="2300" dirty="0"/>
              <a:t>Description: You and a friend are riding on the bus, it’s crowded, and you notice a white man muttering slurs and threats under his breath towards a younger person of color near him. You are nearby and notice there is more room at the other end of the bus. What do you do?</a:t>
            </a:r>
          </a:p>
        </p:txBody>
      </p:sp>
    </p:spTree>
    <p:extLst>
      <p:ext uri="{BB962C8B-B14F-4D97-AF65-F5344CB8AC3E}">
        <p14:creationId xmlns:p14="http://schemas.microsoft.com/office/powerpoint/2010/main" val="2808915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4B67A-033D-483D-99B9-BC0BF1FE8A64}"/>
              </a:ext>
            </a:extLst>
          </p:cNvPr>
          <p:cNvSpPr>
            <a:spLocks noGrp="1"/>
          </p:cNvSpPr>
          <p:nvPr>
            <p:ph type="title"/>
          </p:nvPr>
        </p:nvSpPr>
        <p:spPr>
          <a:xfrm>
            <a:off x="4343400" y="685800"/>
            <a:ext cx="4508729" cy="1292662"/>
          </a:xfrm>
        </p:spPr>
        <p:txBody>
          <a:bodyPr/>
          <a:lstStyle/>
          <a:p>
            <a:r>
              <a:rPr lang="en-US" b="1" dirty="0"/>
              <a:t>Scenario 2</a:t>
            </a:r>
            <a:r>
              <a:rPr lang="en-US" dirty="0"/>
              <a:t/>
            </a:r>
            <a:br>
              <a:rPr lang="en-US" dirty="0"/>
            </a:br>
            <a:r>
              <a:rPr lang="en-US" sz="4000" dirty="0"/>
              <a:t>What would you do?</a:t>
            </a:r>
            <a:endParaRPr lang="en-US" dirty="0"/>
          </a:p>
        </p:txBody>
      </p:sp>
      <p:pic>
        <p:nvPicPr>
          <p:cNvPr id="3" name="Picture 2">
            <a:extLst>
              <a:ext uri="{FF2B5EF4-FFF2-40B4-BE49-F238E27FC236}">
                <a16:creationId xmlns:a16="http://schemas.microsoft.com/office/drawing/2014/main" xmlns="" id="{05BFFD3B-E014-44BF-BA8E-1C0D5B866B60}"/>
              </a:ext>
            </a:extLst>
          </p:cNvPr>
          <p:cNvPicPr>
            <a:picLocks noChangeAspect="1"/>
          </p:cNvPicPr>
          <p:nvPr/>
        </p:nvPicPr>
        <p:blipFill>
          <a:blip r:embed="rId3"/>
          <a:stretch>
            <a:fillRect/>
          </a:stretch>
        </p:blipFill>
        <p:spPr>
          <a:xfrm>
            <a:off x="291871" y="685801"/>
            <a:ext cx="3923453" cy="2514600"/>
          </a:xfrm>
          <a:prstGeom prst="rect">
            <a:avLst/>
          </a:prstGeom>
        </p:spPr>
      </p:pic>
      <p:sp>
        <p:nvSpPr>
          <p:cNvPr id="4" name="TextBox 3">
            <a:extLst>
              <a:ext uri="{FF2B5EF4-FFF2-40B4-BE49-F238E27FC236}">
                <a16:creationId xmlns:a16="http://schemas.microsoft.com/office/drawing/2014/main" xmlns="" id="{42A7C197-0BC7-40C3-9730-2CCCC8500CAB}"/>
              </a:ext>
            </a:extLst>
          </p:cNvPr>
          <p:cNvSpPr txBox="1"/>
          <p:nvPr/>
        </p:nvSpPr>
        <p:spPr>
          <a:xfrm>
            <a:off x="291871" y="3429000"/>
            <a:ext cx="8394929" cy="2877711"/>
          </a:xfrm>
          <a:prstGeom prst="rect">
            <a:avLst/>
          </a:prstGeom>
          <a:noFill/>
        </p:spPr>
        <p:txBody>
          <a:bodyPr wrap="square" rtlCol="0">
            <a:spAutoFit/>
          </a:bodyPr>
          <a:lstStyle/>
          <a:p>
            <a:r>
              <a:rPr lang="en-US" sz="2400" b="1" i="1" dirty="0"/>
              <a:t>Public, verbal abuse, where the person being targeted is responding assertively.</a:t>
            </a:r>
          </a:p>
          <a:p>
            <a:endParaRPr lang="en-US" b="1" i="1" dirty="0"/>
          </a:p>
          <a:p>
            <a:r>
              <a:rPr lang="en-US" sz="2300" dirty="0"/>
              <a:t>Description: You and your friend are walking in a shopping area, and you overhear yelling. You stop and notice that a man you perceive to be white is shouting aggressively at an older Black woman, including telling her to “get a job.” She is yelling back and pointing her cane at him, telling him to leave her alone. What do you do?</a:t>
            </a:r>
          </a:p>
        </p:txBody>
      </p:sp>
    </p:spTree>
    <p:extLst>
      <p:ext uri="{BB962C8B-B14F-4D97-AF65-F5344CB8AC3E}">
        <p14:creationId xmlns:p14="http://schemas.microsoft.com/office/powerpoint/2010/main" val="10914956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4B67A-033D-483D-99B9-BC0BF1FE8A64}"/>
              </a:ext>
            </a:extLst>
          </p:cNvPr>
          <p:cNvSpPr>
            <a:spLocks noGrp="1"/>
          </p:cNvSpPr>
          <p:nvPr>
            <p:ph type="title"/>
          </p:nvPr>
        </p:nvSpPr>
        <p:spPr>
          <a:xfrm>
            <a:off x="4343400" y="685800"/>
            <a:ext cx="4508729" cy="1292662"/>
          </a:xfrm>
        </p:spPr>
        <p:txBody>
          <a:bodyPr/>
          <a:lstStyle/>
          <a:p>
            <a:r>
              <a:rPr lang="en-US" b="1" dirty="0"/>
              <a:t>Scenario 3</a:t>
            </a:r>
            <a:r>
              <a:rPr lang="en-US" dirty="0"/>
              <a:t/>
            </a:r>
            <a:br>
              <a:rPr lang="en-US" dirty="0"/>
            </a:br>
            <a:r>
              <a:rPr lang="en-US" sz="4000" dirty="0"/>
              <a:t>What would you do?</a:t>
            </a:r>
            <a:endParaRPr lang="en-US" dirty="0"/>
          </a:p>
        </p:txBody>
      </p:sp>
      <p:pic>
        <p:nvPicPr>
          <p:cNvPr id="3" name="Picture 2">
            <a:extLst>
              <a:ext uri="{FF2B5EF4-FFF2-40B4-BE49-F238E27FC236}">
                <a16:creationId xmlns:a16="http://schemas.microsoft.com/office/drawing/2014/main" xmlns="" id="{05BFFD3B-E014-44BF-BA8E-1C0D5B866B60}"/>
              </a:ext>
            </a:extLst>
          </p:cNvPr>
          <p:cNvPicPr>
            <a:picLocks noChangeAspect="1"/>
          </p:cNvPicPr>
          <p:nvPr/>
        </p:nvPicPr>
        <p:blipFill>
          <a:blip r:embed="rId3"/>
          <a:stretch>
            <a:fillRect/>
          </a:stretch>
        </p:blipFill>
        <p:spPr>
          <a:xfrm>
            <a:off x="291871" y="685801"/>
            <a:ext cx="3923453" cy="2514600"/>
          </a:xfrm>
          <a:prstGeom prst="rect">
            <a:avLst/>
          </a:prstGeom>
        </p:spPr>
      </p:pic>
      <p:sp>
        <p:nvSpPr>
          <p:cNvPr id="4" name="TextBox 3">
            <a:extLst>
              <a:ext uri="{FF2B5EF4-FFF2-40B4-BE49-F238E27FC236}">
                <a16:creationId xmlns:a16="http://schemas.microsoft.com/office/drawing/2014/main" xmlns="" id="{42A7C197-0BC7-40C3-9730-2CCCC8500CAB}"/>
              </a:ext>
            </a:extLst>
          </p:cNvPr>
          <p:cNvSpPr txBox="1"/>
          <p:nvPr/>
        </p:nvSpPr>
        <p:spPr>
          <a:xfrm>
            <a:off x="291871" y="3674327"/>
            <a:ext cx="8394929" cy="2600712"/>
          </a:xfrm>
          <a:prstGeom prst="rect">
            <a:avLst/>
          </a:prstGeom>
          <a:noFill/>
        </p:spPr>
        <p:txBody>
          <a:bodyPr wrap="square" rtlCol="0">
            <a:spAutoFit/>
          </a:bodyPr>
          <a:lstStyle/>
          <a:p>
            <a:r>
              <a:rPr lang="en-US" sz="2400" b="1" i="1" dirty="0"/>
              <a:t>A situation involving the police harassing a stranger. </a:t>
            </a:r>
          </a:p>
          <a:p>
            <a:endParaRPr lang="en-US" b="1" i="1" dirty="0"/>
          </a:p>
          <a:p>
            <a:r>
              <a:rPr lang="en-US" sz="2300" dirty="0"/>
              <a:t>Description: You and a friend are walking home past the drugstore and notice two police officers harassing someone who appears to be homeless and telling them they cannot sit on the sidewalk. You also observe that the manager/employee of the store is watching the situation. What do you do?</a:t>
            </a:r>
          </a:p>
        </p:txBody>
      </p:sp>
    </p:spTree>
    <p:extLst>
      <p:ext uri="{BB962C8B-B14F-4D97-AF65-F5344CB8AC3E}">
        <p14:creationId xmlns:p14="http://schemas.microsoft.com/office/powerpoint/2010/main" val="7589703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3335">
              <a:lnSpc>
                <a:spcPct val="100000"/>
              </a:lnSpc>
              <a:spcBef>
                <a:spcPts val="100"/>
              </a:spcBef>
              <a:tabLst>
                <a:tab pos="2810510" algn="l"/>
              </a:tabLst>
            </a:pPr>
            <a:r>
              <a:rPr spc="-10" dirty="0"/>
              <a:t>Questions?	</a:t>
            </a:r>
            <a:r>
              <a:rPr spc="-70" dirty="0"/>
              <a:t>Takeaways?</a:t>
            </a:r>
          </a:p>
        </p:txBody>
      </p:sp>
      <p:sp>
        <p:nvSpPr>
          <p:cNvPr id="3" name="object 3"/>
          <p:cNvSpPr txBox="1"/>
          <p:nvPr/>
        </p:nvSpPr>
        <p:spPr>
          <a:xfrm>
            <a:off x="457200" y="5029200"/>
            <a:ext cx="8534399" cy="1133644"/>
          </a:xfrm>
          <a:prstGeom prst="rect">
            <a:avLst/>
          </a:prstGeom>
        </p:spPr>
        <p:txBody>
          <a:bodyPr vert="horz" wrap="square" lIns="0" tIns="12700" rIns="0" bIns="0" rtlCol="0">
            <a:spAutoFit/>
          </a:bodyPr>
          <a:lstStyle/>
          <a:p>
            <a:pPr marL="12700" algn="ctr">
              <a:lnSpc>
                <a:spcPct val="100000"/>
              </a:lnSpc>
              <a:spcBef>
                <a:spcPts val="100"/>
              </a:spcBef>
            </a:pPr>
            <a:r>
              <a:rPr sz="4400" spc="-5" dirty="0">
                <a:latin typeface="Calibri"/>
                <a:cs typeface="Calibri"/>
              </a:rPr>
              <a:t>THANK</a:t>
            </a:r>
            <a:r>
              <a:rPr sz="4400" spc="-55" dirty="0">
                <a:latin typeface="Calibri"/>
                <a:cs typeface="Calibri"/>
              </a:rPr>
              <a:t> </a:t>
            </a:r>
            <a:r>
              <a:rPr sz="4400" spc="-40" dirty="0">
                <a:latin typeface="Calibri"/>
                <a:cs typeface="Calibri"/>
              </a:rPr>
              <a:t>YOU!</a:t>
            </a:r>
            <a:endParaRPr lang="en-US" sz="4400" spc="-40" dirty="0">
              <a:latin typeface="Calibri"/>
              <a:cs typeface="Calibri"/>
            </a:endParaRPr>
          </a:p>
          <a:p>
            <a:pPr marL="12700" algn="ctr">
              <a:lnSpc>
                <a:spcPct val="100000"/>
              </a:lnSpc>
              <a:spcBef>
                <a:spcPts val="100"/>
              </a:spcBef>
            </a:pPr>
            <a:endParaRPr lang="en-US" sz="2800" dirty="0"/>
          </a:p>
        </p:txBody>
      </p:sp>
      <p:pic>
        <p:nvPicPr>
          <p:cNvPr id="4" name="Picture 3">
            <a:extLst>
              <a:ext uri="{FF2B5EF4-FFF2-40B4-BE49-F238E27FC236}">
                <a16:creationId xmlns:a16="http://schemas.microsoft.com/office/drawing/2014/main" xmlns="" id="{83E60EFE-C4EC-41EF-81C4-92EC2410F3DE}"/>
              </a:ext>
            </a:extLst>
          </p:cNvPr>
          <p:cNvPicPr>
            <a:picLocks noChangeAspect="1"/>
          </p:cNvPicPr>
          <p:nvPr/>
        </p:nvPicPr>
        <p:blipFill>
          <a:blip r:embed="rId3"/>
          <a:stretch>
            <a:fillRect/>
          </a:stretch>
        </p:blipFill>
        <p:spPr>
          <a:xfrm>
            <a:off x="2895600" y="2361600"/>
            <a:ext cx="3449246" cy="243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1700" y="5640767"/>
            <a:ext cx="8683800" cy="806800"/>
          </a:xfrm>
          <a:prstGeom prst="rect">
            <a:avLst/>
          </a:prstGeom>
        </p:spPr>
        <p:txBody>
          <a:bodyPr lIns="91425" tIns="91425" rIns="91425" bIns="91425" anchor="ctr" anchorCtr="0">
            <a:noAutofit/>
          </a:bodyPr>
          <a:lstStyle/>
          <a:p>
            <a:pPr marL="0" lvl="0" indent="0">
              <a:spcBef>
                <a:spcPts val="0"/>
              </a:spcBef>
              <a:buNone/>
            </a:pPr>
            <a:r>
              <a:rPr lang="en" u="sng">
                <a:solidFill>
                  <a:srgbClr val="FFFFFF"/>
                </a:solidFill>
                <a:latin typeface="Roboto"/>
                <a:ea typeface="Roboto"/>
                <a:cs typeface="Roboto"/>
                <a:sym typeface="Roboto"/>
              </a:rPr>
              <a:t>Ending Descrimination/Peacebuilding</a:t>
            </a:r>
          </a:p>
        </p:txBody>
      </p:sp>
      <p:pic>
        <p:nvPicPr>
          <p:cNvPr id="2" name="Picture 1" descr="Screen Shot 2018-04-12 at 6.24.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2" y="838200"/>
            <a:ext cx="9189512" cy="5150510"/>
          </a:xfrm>
          <a:prstGeom prst="rect">
            <a:avLst/>
          </a:prstGeom>
        </p:spPr>
      </p:pic>
    </p:spTree>
    <p:extLst>
      <p:ext uri="{BB962C8B-B14F-4D97-AF65-F5344CB8AC3E}">
        <p14:creationId xmlns:p14="http://schemas.microsoft.com/office/powerpoint/2010/main" val="3372936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8076D-803D-4585-9D12-1F95CA51CB2C}"/>
              </a:ext>
            </a:extLst>
          </p:cNvPr>
          <p:cNvSpPr>
            <a:spLocks noGrp="1"/>
          </p:cNvSpPr>
          <p:nvPr>
            <p:ph type="title"/>
          </p:nvPr>
        </p:nvSpPr>
        <p:spPr>
          <a:xfrm>
            <a:off x="4571999" y="990600"/>
            <a:ext cx="3352800" cy="1540126"/>
          </a:xfrm>
        </p:spPr>
        <p:txBody>
          <a:bodyPr/>
          <a:lstStyle/>
          <a:p>
            <a:r>
              <a:rPr lang="en-US" dirty="0"/>
              <a:t>Resources</a:t>
            </a:r>
          </a:p>
        </p:txBody>
      </p:sp>
      <p:sp>
        <p:nvSpPr>
          <p:cNvPr id="3" name="Text Placeholder 2">
            <a:extLst>
              <a:ext uri="{FF2B5EF4-FFF2-40B4-BE49-F238E27FC236}">
                <a16:creationId xmlns:a16="http://schemas.microsoft.com/office/drawing/2014/main" xmlns="" id="{440BAAA1-20B1-4305-B906-9A6870220282}"/>
              </a:ext>
            </a:extLst>
          </p:cNvPr>
          <p:cNvSpPr>
            <a:spLocks noGrp="1"/>
          </p:cNvSpPr>
          <p:nvPr>
            <p:ph type="body" idx="1"/>
          </p:nvPr>
        </p:nvSpPr>
        <p:spPr>
          <a:xfrm>
            <a:off x="535940" y="4038600"/>
            <a:ext cx="8072119" cy="2492990"/>
          </a:xfrm>
        </p:spPr>
        <p:txBody>
          <a:bodyPr/>
          <a:lstStyle/>
          <a:p>
            <a:r>
              <a:rPr lang="en-US" b="1" dirty="0"/>
              <a:t>People’s Response Team curriculum</a:t>
            </a:r>
          </a:p>
          <a:p>
            <a:r>
              <a:rPr lang="en-US" dirty="0">
                <a:hlinkClick r:id="rId3"/>
              </a:rPr>
              <a:t>www.peoplesresponseteamchicago.org</a:t>
            </a:r>
            <a:r>
              <a:rPr lang="en-US" dirty="0"/>
              <a:t> </a:t>
            </a:r>
          </a:p>
          <a:p>
            <a:endParaRPr lang="en-US" dirty="0"/>
          </a:p>
          <a:p>
            <a:r>
              <a:rPr lang="en-US" b="1" dirty="0"/>
              <a:t>Dos and Don’ts of bystander intervention</a:t>
            </a:r>
          </a:p>
          <a:p>
            <a:r>
              <a:rPr lang="en-US" dirty="0">
                <a:hlinkClick r:id="rId4"/>
              </a:rPr>
              <a:t>https://www.afsc.org/resource/dos-and-donts-bystander-intervention</a:t>
            </a:r>
            <a:r>
              <a:rPr lang="en-US" dirty="0"/>
              <a:t> </a:t>
            </a:r>
          </a:p>
          <a:p>
            <a:endParaRPr lang="en-US" dirty="0"/>
          </a:p>
          <a:p>
            <a:r>
              <a:rPr lang="en-US" b="1" dirty="0"/>
              <a:t>4 ds of Bystander Intervention</a:t>
            </a:r>
          </a:p>
          <a:p>
            <a:r>
              <a:rPr lang="en-US" dirty="0">
                <a:hlinkClick r:id="rId5"/>
              </a:rPr>
              <a:t>https://thoughtcatalog.com/abbey-fox/2013/07/the-four-ds-of-bystander-intervention-how-to-make-the-world-a-better-place/</a:t>
            </a:r>
            <a:r>
              <a:rPr lang="en-US" dirty="0"/>
              <a:t> </a:t>
            </a:r>
          </a:p>
        </p:txBody>
      </p:sp>
      <p:pic>
        <p:nvPicPr>
          <p:cNvPr id="4" name="Picture 3">
            <a:extLst>
              <a:ext uri="{FF2B5EF4-FFF2-40B4-BE49-F238E27FC236}">
                <a16:creationId xmlns:a16="http://schemas.microsoft.com/office/drawing/2014/main" xmlns="" id="{C069E7B7-BC3B-451C-A1B3-2D9AB9E8A9A2}"/>
              </a:ext>
            </a:extLst>
          </p:cNvPr>
          <p:cNvPicPr>
            <a:picLocks noChangeAspect="1"/>
          </p:cNvPicPr>
          <p:nvPr/>
        </p:nvPicPr>
        <p:blipFill>
          <a:blip r:embed="rId6"/>
          <a:stretch>
            <a:fillRect/>
          </a:stretch>
        </p:blipFill>
        <p:spPr>
          <a:xfrm>
            <a:off x="457200" y="220849"/>
            <a:ext cx="2743199" cy="3563141"/>
          </a:xfrm>
          <a:prstGeom prst="rect">
            <a:avLst/>
          </a:prstGeom>
        </p:spPr>
      </p:pic>
    </p:spTree>
    <p:extLst>
      <p:ext uri="{BB962C8B-B14F-4D97-AF65-F5344CB8AC3E}">
        <p14:creationId xmlns:p14="http://schemas.microsoft.com/office/powerpoint/2010/main" val="23463908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593367"/>
            <a:ext cx="1963045" cy="1477297"/>
          </a:xfrm>
        </p:spPr>
        <p:txBody>
          <a:bodyPr/>
          <a:lstStyle/>
          <a:p>
            <a:pPr lvl="0"/>
            <a:r>
              <a:rPr lang="en-US" sz="2000" dirty="0">
                <a:solidFill>
                  <a:srgbClr val="000000"/>
                </a:solidFill>
                <a:latin typeface="Roboto"/>
                <a:ea typeface="Roboto"/>
                <a:cs typeface="Roboto"/>
                <a:sym typeface="Roboto"/>
              </a:rPr>
              <a:t>LONG TERM GOAL: </a:t>
            </a:r>
            <a:r>
              <a:rPr lang="en-US" dirty="0">
                <a:solidFill>
                  <a:srgbClr val="000000"/>
                </a:solidFill>
                <a:latin typeface="Roboto"/>
                <a:ea typeface="Roboto"/>
                <a:cs typeface="Roboto"/>
                <a:sym typeface="Roboto"/>
              </a:rPr>
              <a:t/>
            </a:r>
            <a:br>
              <a:rPr lang="en-US" dirty="0">
                <a:solidFill>
                  <a:srgbClr val="000000"/>
                </a:solidFill>
                <a:latin typeface="Roboto"/>
                <a:ea typeface="Roboto"/>
                <a:cs typeface="Roboto"/>
                <a:sym typeface="Roboto"/>
              </a:rPr>
            </a:br>
            <a:endParaRPr lang="en-US" dirty="0">
              <a:solidFill>
                <a:srgbClr val="000000"/>
              </a:solidFill>
            </a:endParaRPr>
          </a:p>
        </p:txBody>
      </p:sp>
      <p:sp>
        <p:nvSpPr>
          <p:cNvPr id="3" name="Text Placeholder 2"/>
          <p:cNvSpPr>
            <a:spLocks noGrp="1"/>
          </p:cNvSpPr>
          <p:nvPr>
            <p:ph type="body" idx="1"/>
          </p:nvPr>
        </p:nvSpPr>
        <p:spPr>
          <a:xfrm>
            <a:off x="311701" y="1738799"/>
            <a:ext cx="1830351" cy="2662237"/>
          </a:xfrm>
        </p:spPr>
        <p:txBody>
          <a:bodyPr/>
          <a:lstStyle/>
          <a:p>
            <a:pPr marL="127000" lvl="0">
              <a:lnSpc>
                <a:spcPct val="150000"/>
              </a:lnSpc>
              <a:buClr>
                <a:srgbClr val="FFFFFF"/>
              </a:buClr>
            </a:pPr>
            <a:r>
              <a:rPr lang="en-US" dirty="0">
                <a:latin typeface="Roboto"/>
                <a:ea typeface="Roboto"/>
                <a:cs typeface="Roboto"/>
                <a:sym typeface="Roboto"/>
              </a:rPr>
              <a:t>Reduce profiling and surveillance of Muslim Community in Chicago, Boston, Indianapolis, &amp; Greensboro</a:t>
            </a:r>
          </a:p>
          <a:p>
            <a:endParaRPr lang="en-US" dirty="0"/>
          </a:p>
        </p:txBody>
      </p:sp>
      <p:sp>
        <p:nvSpPr>
          <p:cNvPr id="4" name="Text Placeholder 3"/>
          <p:cNvSpPr>
            <a:spLocks noGrp="1"/>
          </p:cNvSpPr>
          <p:nvPr>
            <p:ph type="body" idx="2"/>
          </p:nvPr>
        </p:nvSpPr>
        <p:spPr/>
        <p:txBody>
          <a:bodyPr/>
          <a:lstStyle/>
          <a:p>
            <a:endParaRPr lang="en-US" dirty="0"/>
          </a:p>
        </p:txBody>
      </p:sp>
      <p:pic>
        <p:nvPicPr>
          <p:cNvPr id="6" name="Picture 5" descr="weekofactionfamiliesfbi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026" y="1"/>
            <a:ext cx="6857998" cy="6857999"/>
          </a:xfrm>
          <a:prstGeom prst="rect">
            <a:avLst/>
          </a:prstGeom>
        </p:spPr>
      </p:pic>
    </p:spTree>
    <p:extLst>
      <p:ext uri="{BB962C8B-B14F-4D97-AF65-F5344CB8AC3E}">
        <p14:creationId xmlns:p14="http://schemas.microsoft.com/office/powerpoint/2010/main" val="2848453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391200"/>
            <a:ext cx="1830351" cy="4124176"/>
          </a:xfrm>
        </p:spPr>
        <p:txBody>
          <a:bodyPr/>
          <a:lstStyle/>
          <a:p>
            <a:pPr lvl="0"/>
            <a:r>
              <a:rPr lang="en-US" sz="1600" dirty="0">
                <a:solidFill>
                  <a:srgbClr val="000000"/>
                </a:solidFill>
                <a:latin typeface="Roboto"/>
                <a:ea typeface="Roboto"/>
                <a:cs typeface="Roboto"/>
                <a:sym typeface="Roboto"/>
              </a:rPr>
              <a:t>OUR STRATEGIES:</a:t>
            </a:r>
            <a:br>
              <a:rPr lang="en-US" sz="1600" dirty="0">
                <a:solidFill>
                  <a:srgbClr val="000000"/>
                </a:solidFill>
                <a:latin typeface="Roboto"/>
                <a:ea typeface="Roboto"/>
                <a:cs typeface="Roboto"/>
                <a:sym typeface="Roboto"/>
              </a:rPr>
            </a:br>
            <a:r>
              <a:rPr lang="en-US" sz="1600" dirty="0">
                <a:solidFill>
                  <a:srgbClr val="000000"/>
                </a:solidFill>
                <a:latin typeface="Roboto"/>
                <a:ea typeface="Roboto"/>
                <a:cs typeface="Roboto"/>
                <a:sym typeface="Roboto"/>
              </a:rPr>
              <a:t/>
            </a:r>
            <a:br>
              <a:rPr lang="en-US" sz="1600" dirty="0">
                <a:solidFill>
                  <a:srgbClr val="000000"/>
                </a:solidFill>
                <a:latin typeface="Roboto"/>
                <a:ea typeface="Roboto"/>
                <a:cs typeface="Roboto"/>
                <a:sym typeface="Roboto"/>
              </a:rPr>
            </a:br>
            <a:r>
              <a:rPr lang="en-US" sz="1600" dirty="0">
                <a:solidFill>
                  <a:srgbClr val="000000"/>
                </a:solidFill>
                <a:latin typeface="Roboto"/>
                <a:ea typeface="Roboto"/>
                <a:cs typeface="Roboto"/>
                <a:sym typeface="Roboto"/>
              </a:rPr>
              <a:t/>
            </a:r>
            <a:br>
              <a:rPr lang="en-US" sz="1600" dirty="0">
                <a:solidFill>
                  <a:srgbClr val="000000"/>
                </a:solidFill>
                <a:latin typeface="Roboto"/>
                <a:ea typeface="Roboto"/>
                <a:cs typeface="Roboto"/>
                <a:sym typeface="Roboto"/>
              </a:rPr>
            </a:br>
            <a:r>
              <a:rPr lang="en-US" sz="1600" dirty="0">
                <a:solidFill>
                  <a:srgbClr val="000000"/>
                </a:solidFill>
                <a:latin typeface="Roboto"/>
                <a:ea typeface="Roboto"/>
                <a:cs typeface="Roboto"/>
                <a:sym typeface="Roboto"/>
              </a:rPr>
              <a:t/>
            </a:r>
            <a:br>
              <a:rPr lang="en-US" sz="1600" dirty="0">
                <a:solidFill>
                  <a:srgbClr val="000000"/>
                </a:solidFill>
                <a:latin typeface="Roboto"/>
                <a:ea typeface="Roboto"/>
                <a:cs typeface="Roboto"/>
                <a:sym typeface="Roboto"/>
              </a:rPr>
            </a:br>
            <a:r>
              <a:rPr lang="en-US" sz="1600" dirty="0">
                <a:solidFill>
                  <a:srgbClr val="000000"/>
                </a:solidFill>
                <a:latin typeface="Roboto"/>
                <a:ea typeface="Roboto"/>
                <a:cs typeface="Roboto"/>
                <a:sym typeface="Roboto"/>
              </a:rPr>
              <a:t/>
            </a:r>
            <a:br>
              <a:rPr lang="en-US" sz="1600" dirty="0">
                <a:solidFill>
                  <a:srgbClr val="000000"/>
                </a:solidFill>
                <a:latin typeface="Roboto"/>
                <a:ea typeface="Roboto"/>
                <a:cs typeface="Roboto"/>
                <a:sym typeface="Roboto"/>
              </a:rPr>
            </a:br>
            <a:r>
              <a:rPr lang="en-US" sz="1600" dirty="0">
                <a:solidFill>
                  <a:srgbClr val="000000"/>
                </a:solidFill>
                <a:latin typeface="Roboto"/>
                <a:ea typeface="Roboto"/>
                <a:cs typeface="Roboto"/>
                <a:sym typeface="Roboto"/>
              </a:rPr>
              <a:t>Training allies and Muslims to develop an educated base to support Muslim led organizing </a:t>
            </a:r>
            <a:r>
              <a:rPr lang="en-US" sz="1600" dirty="0">
                <a:solidFill>
                  <a:srgbClr val="FF0000"/>
                </a:solidFill>
                <a:latin typeface="Roboto"/>
                <a:ea typeface="Roboto"/>
                <a:cs typeface="Roboto"/>
                <a:sym typeface="Roboto"/>
              </a:rPr>
              <a:t>and intervene in anti-Muslim harm at the individual and state level.</a:t>
            </a:r>
            <a:endParaRPr lang="en-US" sz="1600" dirty="0">
              <a:solidFill>
                <a:srgbClr val="FF0000"/>
              </a:solidFill>
            </a:endParaRPr>
          </a:p>
        </p:txBody>
      </p:sp>
      <p:sp>
        <p:nvSpPr>
          <p:cNvPr id="3" name="Text Placeholder 2"/>
          <p:cNvSpPr>
            <a:spLocks noGrp="1"/>
          </p:cNvSpPr>
          <p:nvPr>
            <p:ph type="body" idx="1"/>
          </p:nvPr>
        </p:nvSpPr>
        <p:spPr>
          <a:xfrm>
            <a:off x="197964" y="4343400"/>
            <a:ext cx="3002435" cy="400079"/>
          </a:xfrm>
        </p:spPr>
        <p:txBody>
          <a:bodyPr/>
          <a:lstStyle/>
          <a:p>
            <a:endParaRPr lang="en-US" dirty="0">
              <a:solidFill>
                <a:srgbClr val="000000"/>
              </a:solidFill>
            </a:endParaRPr>
          </a:p>
        </p:txBody>
      </p:sp>
      <p:sp>
        <p:nvSpPr>
          <p:cNvPr id="4" name="Text Placeholder 3"/>
          <p:cNvSpPr>
            <a:spLocks noGrp="1"/>
          </p:cNvSpPr>
          <p:nvPr>
            <p:ph type="body" idx="2"/>
          </p:nvPr>
        </p:nvSpPr>
        <p:spPr/>
        <p:txBody>
          <a:bodyPr/>
          <a:lstStyle/>
          <a:p>
            <a:endParaRPr lang="en-US" dirty="0"/>
          </a:p>
        </p:txBody>
      </p:sp>
      <p:pic>
        <p:nvPicPr>
          <p:cNvPr id="6" name="Picture 5" descr="Screen Shot 2018-04-13 at 10.43.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562" y="1676400"/>
            <a:ext cx="6724437" cy="3718218"/>
          </a:xfrm>
          <a:prstGeom prst="rect">
            <a:avLst/>
          </a:prstGeom>
        </p:spPr>
      </p:pic>
    </p:spTree>
    <p:extLst>
      <p:ext uri="{BB962C8B-B14F-4D97-AF65-F5344CB8AC3E}">
        <p14:creationId xmlns:p14="http://schemas.microsoft.com/office/powerpoint/2010/main" val="28593435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0821" y="464312"/>
            <a:ext cx="3623310" cy="695960"/>
          </a:xfrm>
          <a:prstGeom prst="rect">
            <a:avLst/>
          </a:prstGeom>
        </p:spPr>
        <p:txBody>
          <a:bodyPr vert="horz" wrap="square" lIns="0" tIns="12700" rIns="0" bIns="0" rtlCol="0">
            <a:spAutoFit/>
          </a:bodyPr>
          <a:lstStyle/>
          <a:p>
            <a:pPr marL="12700">
              <a:lnSpc>
                <a:spcPct val="100000"/>
              </a:lnSpc>
              <a:spcBef>
                <a:spcPts val="100"/>
              </a:spcBef>
            </a:pPr>
            <a:r>
              <a:rPr spc="-10" dirty="0"/>
              <a:t>What </a:t>
            </a:r>
            <a:r>
              <a:rPr spc="-5" dirty="0"/>
              <a:t>this </a:t>
            </a:r>
            <a:r>
              <a:rPr dirty="0"/>
              <a:t>is</a:t>
            </a:r>
            <a:r>
              <a:rPr spc="-50" dirty="0"/>
              <a:t> </a:t>
            </a:r>
            <a:r>
              <a:rPr spc="-25" dirty="0"/>
              <a:t>for:</a:t>
            </a:r>
          </a:p>
        </p:txBody>
      </p:sp>
      <p:sp>
        <p:nvSpPr>
          <p:cNvPr id="3" name="object 3"/>
          <p:cNvSpPr txBox="1"/>
          <p:nvPr/>
        </p:nvSpPr>
        <p:spPr>
          <a:xfrm>
            <a:off x="535940" y="1607820"/>
            <a:ext cx="8011795" cy="3633470"/>
          </a:xfrm>
          <a:prstGeom prst="rect">
            <a:avLst/>
          </a:prstGeom>
        </p:spPr>
        <p:txBody>
          <a:bodyPr vert="horz" wrap="square" lIns="0" tIns="12700" rIns="0" bIns="0" rtlCol="0">
            <a:spAutoFit/>
          </a:bodyPr>
          <a:lstStyle/>
          <a:p>
            <a:pPr marL="355600" marR="872490" indent="-342900">
              <a:lnSpc>
                <a:spcPct val="100000"/>
              </a:lnSpc>
              <a:spcBef>
                <a:spcPts val="100"/>
              </a:spcBef>
              <a:buFont typeface="Arial"/>
              <a:buChar char="•"/>
              <a:tabLst>
                <a:tab pos="354965" algn="l"/>
                <a:tab pos="355600" algn="l"/>
              </a:tabLst>
            </a:pPr>
            <a:r>
              <a:rPr sz="3200" spc="-5" dirty="0">
                <a:latin typeface="Calibri"/>
                <a:cs typeface="Calibri"/>
              </a:rPr>
              <a:t>Building </a:t>
            </a:r>
            <a:r>
              <a:rPr sz="3200" u="heavy" spc="-10" dirty="0">
                <a:uFill>
                  <a:solidFill>
                    <a:srgbClr val="000000"/>
                  </a:solidFill>
                </a:uFill>
                <a:latin typeface="Calibri"/>
                <a:cs typeface="Calibri"/>
              </a:rPr>
              <a:t>confidence</a:t>
            </a:r>
            <a:r>
              <a:rPr sz="3200" spc="-10" dirty="0">
                <a:latin typeface="Calibri"/>
                <a:cs typeface="Calibri"/>
              </a:rPr>
              <a:t> </a:t>
            </a:r>
            <a:r>
              <a:rPr sz="3200" spc="-25" dirty="0">
                <a:latin typeface="Calibri"/>
                <a:cs typeface="Calibri"/>
              </a:rPr>
              <a:t>for </a:t>
            </a:r>
            <a:r>
              <a:rPr sz="3200" spc="-5" dirty="0">
                <a:latin typeface="Calibri"/>
                <a:cs typeface="Calibri"/>
              </a:rPr>
              <a:t>situations </a:t>
            </a:r>
            <a:r>
              <a:rPr sz="3200" dirty="0">
                <a:latin typeface="Calibri"/>
                <a:cs typeface="Calibri"/>
              </a:rPr>
              <a:t>as a </a:t>
            </a:r>
            <a:r>
              <a:rPr sz="3200" spc="-15" dirty="0">
                <a:latin typeface="Calibri"/>
                <a:cs typeface="Calibri"/>
              </a:rPr>
              <a:t>3</a:t>
            </a:r>
            <a:r>
              <a:rPr sz="3150" spc="-22" baseline="25132" dirty="0">
                <a:latin typeface="Calibri"/>
                <a:cs typeface="Calibri"/>
              </a:rPr>
              <a:t>rd </a:t>
            </a:r>
            <a:r>
              <a:rPr sz="2100" spc="-15" dirty="0">
                <a:latin typeface="Calibri"/>
                <a:cs typeface="Calibri"/>
              </a:rPr>
              <a:t> </a:t>
            </a:r>
            <a:r>
              <a:rPr sz="3200" spc="-20" dirty="0">
                <a:latin typeface="Calibri"/>
                <a:cs typeface="Calibri"/>
              </a:rPr>
              <a:t>Party </a:t>
            </a:r>
            <a:r>
              <a:rPr sz="3200" dirty="0">
                <a:latin typeface="Calibri"/>
                <a:cs typeface="Calibri"/>
              </a:rPr>
              <a:t>or</a:t>
            </a:r>
            <a:r>
              <a:rPr sz="3200" spc="5" dirty="0">
                <a:latin typeface="Calibri"/>
                <a:cs typeface="Calibri"/>
              </a:rPr>
              <a:t> </a:t>
            </a:r>
            <a:r>
              <a:rPr sz="3200" spc="-15" dirty="0">
                <a:latin typeface="Calibri"/>
                <a:cs typeface="Calibri"/>
              </a:rPr>
              <a:t>Stranger</a:t>
            </a:r>
            <a:endParaRPr sz="3200">
              <a:latin typeface="Calibri"/>
              <a:cs typeface="Calibri"/>
            </a:endParaRPr>
          </a:p>
          <a:p>
            <a:pPr marL="355600" marR="5080" indent="-342900">
              <a:lnSpc>
                <a:spcPct val="100000"/>
              </a:lnSpc>
              <a:spcBef>
                <a:spcPts val="750"/>
              </a:spcBef>
              <a:buFont typeface="Arial"/>
              <a:buChar char="•"/>
              <a:tabLst>
                <a:tab pos="354965" algn="l"/>
                <a:tab pos="355600" algn="l"/>
              </a:tabLst>
            </a:pPr>
            <a:r>
              <a:rPr sz="3200" spc="-5" dirty="0">
                <a:latin typeface="Calibri"/>
                <a:cs typeface="Calibri"/>
              </a:rPr>
              <a:t>Sharing tips </a:t>
            </a:r>
            <a:r>
              <a:rPr sz="3200" dirty="0">
                <a:latin typeface="Calibri"/>
                <a:cs typeface="Calibri"/>
              </a:rPr>
              <a:t>and </a:t>
            </a:r>
            <a:r>
              <a:rPr sz="3200" spc="-5" dirty="0">
                <a:latin typeface="Calibri"/>
                <a:cs typeface="Calibri"/>
              </a:rPr>
              <a:t>using </a:t>
            </a:r>
            <a:r>
              <a:rPr sz="3200" b="1" spc="-10" dirty="0">
                <a:latin typeface="Calibri"/>
                <a:cs typeface="Calibri"/>
              </a:rPr>
              <a:t>collective knowledge </a:t>
            </a:r>
            <a:r>
              <a:rPr sz="3200" dirty="0">
                <a:latin typeface="Calibri"/>
                <a:cs typeface="Calibri"/>
              </a:rPr>
              <a:t>in  the </a:t>
            </a:r>
            <a:r>
              <a:rPr sz="3200" spc="-20" dirty="0">
                <a:latin typeface="Calibri"/>
                <a:cs typeface="Calibri"/>
              </a:rPr>
              <a:t>room </a:t>
            </a:r>
            <a:r>
              <a:rPr sz="3200" spc="-15" dirty="0">
                <a:latin typeface="Calibri"/>
                <a:cs typeface="Calibri"/>
              </a:rPr>
              <a:t>to gain </a:t>
            </a:r>
            <a:r>
              <a:rPr sz="3200" spc="-5" dirty="0">
                <a:latin typeface="Calibri"/>
                <a:cs typeface="Calibri"/>
              </a:rPr>
              <a:t>ideas </a:t>
            </a:r>
            <a:r>
              <a:rPr sz="3200" dirty="0">
                <a:latin typeface="Calibri"/>
                <a:cs typeface="Calibri"/>
              </a:rPr>
              <a:t>and</a:t>
            </a:r>
            <a:r>
              <a:rPr sz="3200" spc="55" dirty="0">
                <a:latin typeface="Calibri"/>
                <a:cs typeface="Calibri"/>
              </a:rPr>
              <a:t> </a:t>
            </a:r>
            <a:r>
              <a:rPr sz="3200" spc="-10" dirty="0">
                <a:latin typeface="Calibri"/>
                <a:cs typeface="Calibri"/>
              </a:rPr>
              <a:t>confidence</a:t>
            </a:r>
            <a:endParaRPr sz="3200">
              <a:latin typeface="Calibri"/>
              <a:cs typeface="Calibri"/>
            </a:endParaRPr>
          </a:p>
          <a:p>
            <a:pPr marL="355600" marR="880744" indent="-342900">
              <a:lnSpc>
                <a:spcPct val="100000"/>
              </a:lnSpc>
              <a:spcBef>
                <a:spcPts val="790"/>
              </a:spcBef>
              <a:buFont typeface="Arial"/>
              <a:buChar char="•"/>
              <a:tabLst>
                <a:tab pos="354965" algn="l"/>
                <a:tab pos="355600" algn="l"/>
              </a:tabLst>
            </a:pPr>
            <a:r>
              <a:rPr sz="3200" spc="-140" dirty="0">
                <a:latin typeface="Calibri"/>
                <a:cs typeface="Calibri"/>
              </a:rPr>
              <a:t>To </a:t>
            </a:r>
            <a:r>
              <a:rPr sz="3200" spc="-20" dirty="0">
                <a:latin typeface="Calibri"/>
                <a:cs typeface="Calibri"/>
              </a:rPr>
              <a:t>get </a:t>
            </a:r>
            <a:r>
              <a:rPr sz="3200" spc="-5" dirty="0">
                <a:latin typeface="Calibri"/>
                <a:cs typeface="Calibri"/>
              </a:rPr>
              <a:t>used </a:t>
            </a:r>
            <a:r>
              <a:rPr sz="3200" spc="-15" dirty="0">
                <a:latin typeface="Calibri"/>
                <a:cs typeface="Calibri"/>
              </a:rPr>
              <a:t>to </a:t>
            </a:r>
            <a:r>
              <a:rPr sz="3200" u="heavy" spc="-10" dirty="0">
                <a:uFill>
                  <a:solidFill>
                    <a:srgbClr val="000000"/>
                  </a:solidFill>
                </a:uFill>
                <a:latin typeface="Calibri"/>
                <a:cs typeface="Calibri"/>
              </a:rPr>
              <a:t>MESSINESS</a:t>
            </a:r>
            <a:r>
              <a:rPr sz="3200" spc="-10" dirty="0">
                <a:latin typeface="Calibri"/>
                <a:cs typeface="Calibri"/>
              </a:rPr>
              <a:t> </a:t>
            </a:r>
            <a:r>
              <a:rPr sz="3200" spc="-5" dirty="0">
                <a:latin typeface="Calibri"/>
                <a:cs typeface="Calibri"/>
              </a:rPr>
              <a:t>when </a:t>
            </a:r>
            <a:r>
              <a:rPr sz="3200" dirty="0">
                <a:latin typeface="Calibri"/>
                <a:cs typeface="Calibri"/>
              </a:rPr>
              <a:t>trying </a:t>
            </a:r>
            <a:r>
              <a:rPr sz="3200" spc="-15" dirty="0">
                <a:latin typeface="Calibri"/>
                <a:cs typeface="Calibri"/>
              </a:rPr>
              <a:t>to  </a:t>
            </a:r>
            <a:r>
              <a:rPr sz="3200" spc="-10" dirty="0">
                <a:latin typeface="Calibri"/>
                <a:cs typeface="Calibri"/>
              </a:rPr>
              <a:t>respond (because </a:t>
            </a:r>
            <a:r>
              <a:rPr sz="3200" spc="-15" dirty="0">
                <a:latin typeface="Calibri"/>
                <a:cs typeface="Calibri"/>
              </a:rPr>
              <a:t>harassment </a:t>
            </a:r>
            <a:r>
              <a:rPr sz="3200" dirty="0">
                <a:latin typeface="Calibri"/>
                <a:cs typeface="Calibri"/>
              </a:rPr>
              <a:t>and  </a:t>
            </a:r>
            <a:r>
              <a:rPr sz="3200" spc="-15" dirty="0">
                <a:latin typeface="Calibri"/>
                <a:cs typeface="Calibri"/>
              </a:rPr>
              <a:t>interpersonal </a:t>
            </a:r>
            <a:r>
              <a:rPr sz="3200" spc="-5" dirty="0">
                <a:latin typeface="Calibri"/>
                <a:cs typeface="Calibri"/>
              </a:rPr>
              <a:t>violence </a:t>
            </a:r>
            <a:r>
              <a:rPr sz="3200" spc="-20" dirty="0">
                <a:latin typeface="Calibri"/>
                <a:cs typeface="Calibri"/>
              </a:rPr>
              <a:t>are</a:t>
            </a:r>
            <a:r>
              <a:rPr sz="3200" spc="5" dirty="0">
                <a:latin typeface="Calibri"/>
                <a:cs typeface="Calibri"/>
              </a:rPr>
              <a:t> </a:t>
            </a:r>
            <a:r>
              <a:rPr sz="3200" spc="-15" dirty="0">
                <a:latin typeface="Calibri"/>
                <a:cs typeface="Calibri"/>
              </a:rPr>
              <a:t>messy)</a:t>
            </a:r>
            <a:endParaRPr sz="320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2942" y="464312"/>
            <a:ext cx="4739005" cy="695960"/>
          </a:xfrm>
          <a:prstGeom prst="rect">
            <a:avLst/>
          </a:prstGeom>
        </p:spPr>
        <p:txBody>
          <a:bodyPr vert="horz" wrap="square" lIns="0" tIns="12700" rIns="0" bIns="0" rtlCol="0">
            <a:spAutoFit/>
          </a:bodyPr>
          <a:lstStyle/>
          <a:p>
            <a:pPr marL="12700">
              <a:lnSpc>
                <a:spcPct val="100000"/>
              </a:lnSpc>
              <a:spcBef>
                <a:spcPts val="100"/>
              </a:spcBef>
            </a:pPr>
            <a:r>
              <a:rPr spc="-10" dirty="0"/>
              <a:t>What </a:t>
            </a:r>
            <a:r>
              <a:rPr spc="-5" dirty="0"/>
              <a:t>this </a:t>
            </a:r>
            <a:r>
              <a:rPr dirty="0"/>
              <a:t>is </a:t>
            </a:r>
            <a:r>
              <a:rPr spc="-40" dirty="0"/>
              <a:t>NOT</a:t>
            </a:r>
            <a:r>
              <a:rPr spc="-45" dirty="0"/>
              <a:t> </a:t>
            </a:r>
            <a:r>
              <a:rPr spc="-25" dirty="0"/>
              <a:t>for:</a:t>
            </a:r>
          </a:p>
        </p:txBody>
      </p:sp>
      <p:sp>
        <p:nvSpPr>
          <p:cNvPr id="3" name="object 3"/>
          <p:cNvSpPr txBox="1"/>
          <p:nvPr/>
        </p:nvSpPr>
        <p:spPr>
          <a:xfrm>
            <a:off x="535940" y="1607820"/>
            <a:ext cx="8025765" cy="4119879"/>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3200" spc="-10" dirty="0">
                <a:latin typeface="Calibri"/>
                <a:cs typeface="Calibri"/>
              </a:rPr>
              <a:t>Resolving conflicts </a:t>
            </a:r>
            <a:r>
              <a:rPr sz="3200" dirty="0">
                <a:latin typeface="Calibri"/>
                <a:cs typeface="Calibri"/>
              </a:rPr>
              <a:t>within a </a:t>
            </a:r>
            <a:r>
              <a:rPr sz="3200" spc="-5" dirty="0">
                <a:latin typeface="Calibri"/>
                <a:cs typeface="Calibri"/>
              </a:rPr>
              <a:t>close community  </a:t>
            </a:r>
            <a:r>
              <a:rPr sz="3200" spc="-15" dirty="0">
                <a:latin typeface="Calibri"/>
                <a:cs typeface="Calibri"/>
              </a:rPr>
              <a:t>where you </a:t>
            </a:r>
            <a:r>
              <a:rPr sz="3200" spc="-10" dirty="0">
                <a:latin typeface="Calibri"/>
                <a:cs typeface="Calibri"/>
              </a:rPr>
              <a:t>can </a:t>
            </a:r>
            <a:r>
              <a:rPr sz="3200" spc="-15" dirty="0">
                <a:latin typeface="Calibri"/>
                <a:cs typeface="Calibri"/>
              </a:rPr>
              <a:t>follow </a:t>
            </a:r>
            <a:r>
              <a:rPr sz="3200" dirty="0">
                <a:latin typeface="Calibri"/>
                <a:cs typeface="Calibri"/>
              </a:rPr>
              <a:t>up and build </a:t>
            </a:r>
            <a:r>
              <a:rPr sz="3200" spc="-5" dirty="0">
                <a:latin typeface="Calibri"/>
                <a:cs typeface="Calibri"/>
              </a:rPr>
              <a:t>with  people </a:t>
            </a:r>
            <a:r>
              <a:rPr sz="3200" spc="-25" dirty="0">
                <a:latin typeface="Calibri"/>
                <a:cs typeface="Calibri"/>
              </a:rPr>
              <a:t>(restorative </a:t>
            </a:r>
            <a:r>
              <a:rPr sz="3200" spc="-10" dirty="0">
                <a:latin typeface="Calibri"/>
                <a:cs typeface="Calibri"/>
              </a:rPr>
              <a:t>justice </a:t>
            </a:r>
            <a:r>
              <a:rPr sz="3200" dirty="0">
                <a:latin typeface="Calibri"/>
                <a:cs typeface="Calibri"/>
              </a:rPr>
              <a:t>and </a:t>
            </a:r>
            <a:r>
              <a:rPr sz="3200" spc="-20" dirty="0">
                <a:latin typeface="Calibri"/>
                <a:cs typeface="Calibri"/>
              </a:rPr>
              <a:t>transformative  </a:t>
            </a:r>
            <a:r>
              <a:rPr sz="3200" spc="-10" dirty="0">
                <a:latin typeface="Calibri"/>
                <a:cs typeface="Calibri"/>
              </a:rPr>
              <a:t>justice practices </a:t>
            </a:r>
            <a:r>
              <a:rPr sz="3200" spc="-20" dirty="0">
                <a:latin typeface="Calibri"/>
                <a:cs typeface="Calibri"/>
              </a:rPr>
              <a:t>are great </a:t>
            </a:r>
            <a:r>
              <a:rPr sz="3200" dirty="0">
                <a:latin typeface="Calibri"/>
                <a:cs typeface="Calibri"/>
              </a:rPr>
              <a:t>but </a:t>
            </a:r>
            <a:r>
              <a:rPr sz="3200" spc="-5" dirty="0">
                <a:latin typeface="Calibri"/>
                <a:cs typeface="Calibri"/>
              </a:rPr>
              <a:t>not </a:t>
            </a:r>
            <a:r>
              <a:rPr sz="3200" spc="-10" dirty="0">
                <a:latin typeface="Calibri"/>
                <a:cs typeface="Calibri"/>
              </a:rPr>
              <a:t>what </a:t>
            </a:r>
            <a:r>
              <a:rPr sz="3200" spc="-15" dirty="0">
                <a:latin typeface="Calibri"/>
                <a:cs typeface="Calibri"/>
              </a:rPr>
              <a:t>we </a:t>
            </a:r>
            <a:r>
              <a:rPr sz="3200" spc="-20" dirty="0">
                <a:latin typeface="Calibri"/>
                <a:cs typeface="Calibri"/>
              </a:rPr>
              <a:t>are  </a:t>
            </a:r>
            <a:r>
              <a:rPr sz="3200" dirty="0">
                <a:latin typeface="Calibri"/>
                <a:cs typeface="Calibri"/>
              </a:rPr>
              <a:t>building</a:t>
            </a:r>
            <a:r>
              <a:rPr sz="3200" spc="-5" dirty="0">
                <a:latin typeface="Calibri"/>
                <a:cs typeface="Calibri"/>
              </a:rPr>
              <a:t> </a:t>
            </a:r>
            <a:r>
              <a:rPr sz="3200" spc="-15" dirty="0">
                <a:latin typeface="Calibri"/>
                <a:cs typeface="Calibri"/>
              </a:rPr>
              <a:t>here)</a:t>
            </a:r>
            <a:endParaRPr sz="3200" dirty="0">
              <a:latin typeface="Calibri"/>
              <a:cs typeface="Calibri"/>
            </a:endParaRPr>
          </a:p>
          <a:p>
            <a:pPr marL="355600" indent="-342900">
              <a:lnSpc>
                <a:spcPct val="100000"/>
              </a:lnSpc>
              <a:spcBef>
                <a:spcPts val="760"/>
              </a:spcBef>
              <a:buFont typeface="Arial"/>
              <a:buChar char="•"/>
              <a:tabLst>
                <a:tab pos="354965" algn="l"/>
                <a:tab pos="355600" algn="l"/>
              </a:tabLst>
            </a:pPr>
            <a:r>
              <a:rPr sz="3200" spc="-35" dirty="0">
                <a:latin typeface="Calibri"/>
                <a:cs typeface="Calibri"/>
              </a:rPr>
              <a:t>Training </a:t>
            </a:r>
            <a:r>
              <a:rPr sz="3200" spc="-15" dirty="0">
                <a:latin typeface="Calibri"/>
                <a:cs typeface="Calibri"/>
              </a:rPr>
              <a:t>you to </a:t>
            </a:r>
            <a:r>
              <a:rPr sz="3200" spc="-20" dirty="0">
                <a:latin typeface="Calibri"/>
                <a:cs typeface="Calibri"/>
              </a:rPr>
              <a:t>have </a:t>
            </a:r>
            <a:r>
              <a:rPr sz="3200" dirty="0">
                <a:latin typeface="Calibri"/>
                <a:cs typeface="Calibri"/>
              </a:rPr>
              <a:t>all </a:t>
            </a:r>
            <a:r>
              <a:rPr sz="3200" spc="-5" dirty="0">
                <a:latin typeface="Calibri"/>
                <a:cs typeface="Calibri"/>
              </a:rPr>
              <a:t>of </a:t>
            </a:r>
            <a:r>
              <a:rPr sz="3200" dirty="0">
                <a:latin typeface="Calibri"/>
                <a:cs typeface="Calibri"/>
              </a:rPr>
              <a:t>the</a:t>
            </a:r>
            <a:r>
              <a:rPr sz="3200" spc="80" dirty="0">
                <a:latin typeface="Calibri"/>
                <a:cs typeface="Calibri"/>
              </a:rPr>
              <a:t> </a:t>
            </a:r>
            <a:r>
              <a:rPr sz="3200" spc="-20" dirty="0">
                <a:latin typeface="Calibri"/>
                <a:cs typeface="Calibri"/>
              </a:rPr>
              <a:t>answers</a:t>
            </a:r>
            <a:endParaRPr sz="3200" dirty="0">
              <a:latin typeface="Calibri"/>
              <a:cs typeface="Calibri"/>
            </a:endParaRPr>
          </a:p>
          <a:p>
            <a:pPr marL="355600" marR="267970" indent="-342900">
              <a:lnSpc>
                <a:spcPct val="100000"/>
              </a:lnSpc>
              <a:spcBef>
                <a:spcPts val="760"/>
              </a:spcBef>
              <a:buFont typeface="Arial"/>
              <a:buChar char="•"/>
              <a:tabLst>
                <a:tab pos="354965" algn="l"/>
                <a:tab pos="355600" algn="l"/>
              </a:tabLst>
            </a:pPr>
            <a:r>
              <a:rPr sz="3200" dirty="0">
                <a:latin typeface="Calibri"/>
                <a:cs typeface="Calibri"/>
              </a:rPr>
              <a:t>Giving the </a:t>
            </a:r>
            <a:r>
              <a:rPr sz="3200" spc="-5" dirty="0">
                <a:latin typeface="Calibri"/>
                <a:cs typeface="Calibri"/>
              </a:rPr>
              <a:t>solution </a:t>
            </a:r>
            <a:r>
              <a:rPr sz="3200" spc="-15" dirty="0">
                <a:latin typeface="Calibri"/>
                <a:cs typeface="Calibri"/>
              </a:rPr>
              <a:t>to </a:t>
            </a:r>
            <a:r>
              <a:rPr sz="3200" spc="-10" dirty="0">
                <a:latin typeface="Calibri"/>
                <a:cs typeface="Calibri"/>
              </a:rPr>
              <a:t>white </a:t>
            </a:r>
            <a:r>
              <a:rPr sz="3200" spc="-30" dirty="0">
                <a:latin typeface="Calibri"/>
                <a:cs typeface="Calibri"/>
              </a:rPr>
              <a:t>supremacy, </a:t>
            </a:r>
            <a:r>
              <a:rPr sz="3200" spc="-5" dirty="0">
                <a:latin typeface="Calibri"/>
                <a:cs typeface="Calibri"/>
              </a:rPr>
              <a:t>anti-  Blackness, </a:t>
            </a:r>
            <a:r>
              <a:rPr sz="3200" spc="-10" dirty="0">
                <a:latin typeface="Calibri"/>
                <a:cs typeface="Calibri"/>
              </a:rPr>
              <a:t>transphobia, </a:t>
            </a:r>
            <a:r>
              <a:rPr sz="3200" spc="-5" dirty="0">
                <a:latin typeface="Calibri"/>
                <a:cs typeface="Calibri"/>
              </a:rPr>
              <a:t>Islamophobia,</a:t>
            </a:r>
            <a:r>
              <a:rPr sz="3200" spc="25" dirty="0">
                <a:latin typeface="Calibri"/>
                <a:cs typeface="Calibri"/>
              </a:rPr>
              <a:t> </a:t>
            </a:r>
            <a:r>
              <a:rPr sz="3200" spc="-20" dirty="0">
                <a:latin typeface="Calibri"/>
                <a:cs typeface="Calibri"/>
              </a:rPr>
              <a:t>etc</a:t>
            </a:r>
            <a:r>
              <a:rPr lang="en-US" sz="3200" spc="-20" dirty="0">
                <a:latin typeface="Calibri"/>
                <a:cs typeface="Calibri"/>
              </a:rPr>
              <a:t>.</a:t>
            </a:r>
            <a:endParaRPr sz="32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076" y="464312"/>
            <a:ext cx="3089910" cy="695960"/>
          </a:xfrm>
          <a:prstGeom prst="rect">
            <a:avLst/>
          </a:prstGeom>
        </p:spPr>
        <p:txBody>
          <a:bodyPr vert="horz" wrap="square" lIns="0" tIns="12700" rIns="0" bIns="0" rtlCol="0">
            <a:spAutoFit/>
          </a:bodyPr>
          <a:lstStyle/>
          <a:p>
            <a:pPr marL="12700">
              <a:lnSpc>
                <a:spcPct val="100000"/>
              </a:lnSpc>
              <a:spcBef>
                <a:spcPts val="100"/>
              </a:spcBef>
            </a:pPr>
            <a:r>
              <a:rPr spc="-15" dirty="0"/>
              <a:t>Ground</a:t>
            </a:r>
            <a:r>
              <a:rPr spc="-55" dirty="0"/>
              <a:t> </a:t>
            </a:r>
            <a:r>
              <a:rPr spc="-5" dirty="0"/>
              <a:t>Rules</a:t>
            </a:r>
          </a:p>
        </p:txBody>
      </p:sp>
      <p:sp>
        <p:nvSpPr>
          <p:cNvPr id="3" name="object 3"/>
          <p:cNvSpPr txBox="1"/>
          <p:nvPr/>
        </p:nvSpPr>
        <p:spPr>
          <a:xfrm>
            <a:off x="535940" y="1511321"/>
            <a:ext cx="6929120" cy="3577903"/>
          </a:xfrm>
          <a:prstGeom prst="rect">
            <a:avLst/>
          </a:prstGeom>
        </p:spPr>
        <p:txBody>
          <a:bodyPr vert="horz" wrap="square" lIns="0" tIns="109220" rIns="0" bIns="0" rtlCol="0">
            <a:spAutoFit/>
          </a:bodyPr>
          <a:lstStyle/>
          <a:p>
            <a:pPr marL="355600" indent="-342900">
              <a:lnSpc>
                <a:spcPct val="100000"/>
              </a:lnSpc>
              <a:spcBef>
                <a:spcPts val="860"/>
              </a:spcBef>
              <a:buFont typeface="Arial"/>
              <a:buChar char="•"/>
              <a:tabLst>
                <a:tab pos="354965" algn="l"/>
                <a:tab pos="355600" algn="l"/>
              </a:tabLst>
            </a:pPr>
            <a:r>
              <a:rPr sz="3200" dirty="0">
                <a:latin typeface="Calibri"/>
                <a:cs typeface="Calibri"/>
              </a:rPr>
              <a:t>One </a:t>
            </a:r>
            <a:r>
              <a:rPr sz="3200" spc="-10" dirty="0">
                <a:latin typeface="Calibri"/>
                <a:cs typeface="Calibri"/>
              </a:rPr>
              <a:t>diva, </a:t>
            </a:r>
            <a:r>
              <a:rPr sz="3200" spc="-5" dirty="0">
                <a:latin typeface="Calibri"/>
                <a:cs typeface="Calibri"/>
              </a:rPr>
              <a:t>one </a:t>
            </a:r>
            <a:r>
              <a:rPr sz="3200" dirty="0">
                <a:latin typeface="Calibri"/>
                <a:cs typeface="Calibri"/>
              </a:rPr>
              <a:t>mic</a:t>
            </a:r>
          </a:p>
          <a:p>
            <a:pPr marL="355600" indent="-342900">
              <a:lnSpc>
                <a:spcPct val="100000"/>
              </a:lnSpc>
              <a:spcBef>
                <a:spcPts val="760"/>
              </a:spcBef>
              <a:buFont typeface="Arial"/>
              <a:buChar char="•"/>
              <a:tabLst>
                <a:tab pos="354965" algn="l"/>
                <a:tab pos="355600" algn="l"/>
              </a:tabLst>
            </a:pPr>
            <a:r>
              <a:rPr sz="3200" spc="-10" dirty="0">
                <a:latin typeface="Calibri"/>
                <a:cs typeface="Calibri"/>
              </a:rPr>
              <a:t>Three </a:t>
            </a:r>
            <a:r>
              <a:rPr sz="3200" spc="-5" dirty="0">
                <a:latin typeface="Calibri"/>
                <a:cs typeface="Calibri"/>
              </a:rPr>
              <a:t>then </a:t>
            </a:r>
            <a:r>
              <a:rPr sz="3200" dirty="0">
                <a:latin typeface="Calibri"/>
                <a:cs typeface="Calibri"/>
              </a:rPr>
              <a:t>me </a:t>
            </a:r>
            <a:r>
              <a:rPr sz="3200" spc="-10" dirty="0">
                <a:latin typeface="Calibri"/>
                <a:cs typeface="Calibri"/>
              </a:rPr>
              <a:t>(move </a:t>
            </a:r>
            <a:r>
              <a:rPr sz="3200" dirty="0">
                <a:latin typeface="Calibri"/>
                <a:cs typeface="Calibri"/>
              </a:rPr>
              <a:t>up, </a:t>
            </a:r>
            <a:r>
              <a:rPr sz="3200" spc="-10" dirty="0">
                <a:latin typeface="Calibri"/>
                <a:cs typeface="Calibri"/>
              </a:rPr>
              <a:t>move</a:t>
            </a:r>
            <a:r>
              <a:rPr sz="3200" spc="-5" dirty="0">
                <a:latin typeface="Calibri"/>
                <a:cs typeface="Calibri"/>
              </a:rPr>
              <a:t> back)</a:t>
            </a:r>
            <a:endParaRPr sz="3200" dirty="0">
              <a:latin typeface="Calibri"/>
              <a:cs typeface="Calibri"/>
            </a:endParaRPr>
          </a:p>
          <a:p>
            <a:pPr marL="355600" indent="-342900">
              <a:lnSpc>
                <a:spcPct val="100000"/>
              </a:lnSpc>
              <a:spcBef>
                <a:spcPts val="760"/>
              </a:spcBef>
              <a:buFont typeface="Arial"/>
              <a:buChar char="•"/>
              <a:tabLst>
                <a:tab pos="354965" algn="l"/>
                <a:tab pos="355600" algn="l"/>
              </a:tabLst>
            </a:pPr>
            <a:r>
              <a:rPr sz="3200" spc="-15" dirty="0">
                <a:latin typeface="Calibri"/>
                <a:cs typeface="Calibri"/>
              </a:rPr>
              <a:t>Practice </a:t>
            </a:r>
            <a:r>
              <a:rPr sz="3200" spc="-5" dirty="0">
                <a:latin typeface="Calibri"/>
                <a:cs typeface="Calibri"/>
              </a:rPr>
              <a:t>space</a:t>
            </a:r>
            <a:r>
              <a:rPr lang="en-US" sz="3200" spc="-5" dirty="0">
                <a:latin typeface="Calibri"/>
                <a:cs typeface="Calibri"/>
              </a:rPr>
              <a:t> – </a:t>
            </a:r>
            <a:r>
              <a:rPr sz="3200" dirty="0">
                <a:latin typeface="Calibri"/>
                <a:cs typeface="Calibri"/>
              </a:rPr>
              <a:t>no </a:t>
            </a:r>
            <a:r>
              <a:rPr sz="3200" spc="-5" dirty="0">
                <a:latin typeface="Calibri"/>
                <a:cs typeface="Calibri"/>
              </a:rPr>
              <a:t>one </a:t>
            </a:r>
            <a:r>
              <a:rPr sz="3200" dirty="0">
                <a:latin typeface="Calibri"/>
                <a:cs typeface="Calibri"/>
              </a:rPr>
              <a:t>is an </a:t>
            </a:r>
            <a:r>
              <a:rPr sz="3200" spc="-15" dirty="0">
                <a:latin typeface="Calibri"/>
                <a:cs typeface="Calibri"/>
              </a:rPr>
              <a:t>expert</a:t>
            </a:r>
            <a:endParaRPr sz="3200" dirty="0">
              <a:latin typeface="Calibri"/>
              <a:cs typeface="Calibri"/>
            </a:endParaRPr>
          </a:p>
          <a:p>
            <a:pPr marL="355600" indent="-342900">
              <a:lnSpc>
                <a:spcPct val="100000"/>
              </a:lnSpc>
              <a:spcBef>
                <a:spcPts val="790"/>
              </a:spcBef>
              <a:buFont typeface="Arial"/>
              <a:buChar char="•"/>
              <a:tabLst>
                <a:tab pos="354965" algn="l"/>
                <a:tab pos="355600" algn="l"/>
              </a:tabLst>
            </a:pPr>
            <a:r>
              <a:rPr sz="3200" spc="-20" dirty="0">
                <a:latin typeface="Calibri"/>
                <a:cs typeface="Calibri"/>
              </a:rPr>
              <a:t>What’s </a:t>
            </a:r>
            <a:r>
              <a:rPr sz="3200" spc="-5" dirty="0">
                <a:latin typeface="Calibri"/>
                <a:cs typeface="Calibri"/>
              </a:rPr>
              <a:t>said </a:t>
            </a:r>
            <a:r>
              <a:rPr sz="3200" spc="-30" dirty="0">
                <a:latin typeface="Calibri"/>
                <a:cs typeface="Calibri"/>
              </a:rPr>
              <a:t>stays, </a:t>
            </a:r>
            <a:r>
              <a:rPr sz="3200" spc="-20" dirty="0">
                <a:latin typeface="Calibri"/>
                <a:cs typeface="Calibri"/>
              </a:rPr>
              <a:t>what’s </a:t>
            </a:r>
            <a:r>
              <a:rPr sz="3200" spc="-5" dirty="0">
                <a:latin typeface="Calibri"/>
                <a:cs typeface="Calibri"/>
              </a:rPr>
              <a:t>learned</a:t>
            </a:r>
            <a:r>
              <a:rPr sz="3200" spc="60" dirty="0">
                <a:latin typeface="Calibri"/>
                <a:cs typeface="Calibri"/>
              </a:rPr>
              <a:t> </a:t>
            </a:r>
            <a:r>
              <a:rPr sz="3200" spc="-15" dirty="0">
                <a:latin typeface="Calibri"/>
                <a:cs typeface="Calibri"/>
              </a:rPr>
              <a:t>leaves</a:t>
            </a:r>
            <a:endParaRPr sz="3200" dirty="0">
              <a:latin typeface="Calibri"/>
              <a:cs typeface="Calibri"/>
            </a:endParaRPr>
          </a:p>
          <a:p>
            <a:pPr marL="355600" indent="-342900">
              <a:lnSpc>
                <a:spcPct val="100000"/>
              </a:lnSpc>
              <a:spcBef>
                <a:spcPts val="760"/>
              </a:spcBef>
              <a:buFont typeface="Arial"/>
              <a:buChar char="•"/>
              <a:tabLst>
                <a:tab pos="354965" algn="l"/>
                <a:tab pos="355600" algn="l"/>
              </a:tabLst>
            </a:pPr>
            <a:r>
              <a:rPr sz="3200" dirty="0">
                <a:latin typeface="Calibri"/>
                <a:cs typeface="Calibri"/>
              </a:rPr>
              <a:t>Land the</a:t>
            </a:r>
            <a:r>
              <a:rPr sz="3200" spc="-10" dirty="0">
                <a:latin typeface="Calibri"/>
                <a:cs typeface="Calibri"/>
              </a:rPr>
              <a:t> </a:t>
            </a:r>
            <a:r>
              <a:rPr sz="3200" dirty="0">
                <a:latin typeface="Calibri"/>
                <a:cs typeface="Calibri"/>
              </a:rPr>
              <a:t>plane</a:t>
            </a:r>
          </a:p>
          <a:p>
            <a:pPr marL="355600" indent="-342900">
              <a:lnSpc>
                <a:spcPct val="100000"/>
              </a:lnSpc>
              <a:spcBef>
                <a:spcPts val="760"/>
              </a:spcBef>
              <a:buFont typeface="Arial"/>
              <a:buChar char="•"/>
              <a:tabLst>
                <a:tab pos="354965" algn="l"/>
                <a:tab pos="355600" algn="l"/>
              </a:tabLst>
            </a:pPr>
            <a:r>
              <a:rPr sz="3200" dirty="0">
                <a:latin typeface="Calibri"/>
                <a:cs typeface="Calibri"/>
              </a:rPr>
              <a:t>The </a:t>
            </a:r>
            <a:r>
              <a:rPr sz="3200" spc="-5" dirty="0">
                <a:latin typeface="Calibri"/>
                <a:cs typeface="Calibri"/>
              </a:rPr>
              <a:t>devil </a:t>
            </a:r>
            <a:r>
              <a:rPr sz="3200" dirty="0">
                <a:latin typeface="Calibri"/>
                <a:cs typeface="Calibri"/>
              </a:rPr>
              <a:t>has </a:t>
            </a:r>
            <a:r>
              <a:rPr sz="3200" spc="-5" dirty="0">
                <a:latin typeface="Calibri"/>
                <a:cs typeface="Calibri"/>
              </a:rPr>
              <a:t>enough</a:t>
            </a:r>
            <a:r>
              <a:rPr sz="3200" dirty="0">
                <a:latin typeface="Calibri"/>
                <a:cs typeface="Calibri"/>
              </a:rPr>
              <a:t> </a:t>
            </a:r>
            <a:r>
              <a:rPr sz="3200" spc="-15" dirty="0">
                <a:latin typeface="Calibri"/>
                <a:cs typeface="Calibri"/>
              </a:rPr>
              <a:t>advocates</a:t>
            </a:r>
            <a:endParaRPr sz="32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AC9CC-71AB-41B6-AD88-D08686CB64DA}"/>
              </a:ext>
            </a:extLst>
          </p:cNvPr>
          <p:cNvSpPr>
            <a:spLocks noGrp="1"/>
          </p:cNvSpPr>
          <p:nvPr>
            <p:ph type="title"/>
          </p:nvPr>
        </p:nvSpPr>
        <p:spPr>
          <a:xfrm>
            <a:off x="1828800" y="464312"/>
            <a:ext cx="5638800" cy="677108"/>
          </a:xfrm>
        </p:spPr>
        <p:txBody>
          <a:bodyPr/>
          <a:lstStyle/>
          <a:p>
            <a:pPr algn="ctr"/>
            <a:r>
              <a:rPr lang="en-US" dirty="0"/>
              <a:t>Microaggressions</a:t>
            </a:r>
          </a:p>
        </p:txBody>
      </p:sp>
      <p:pic>
        <p:nvPicPr>
          <p:cNvPr id="4" name="Picture 3">
            <a:extLst>
              <a:ext uri="{FF2B5EF4-FFF2-40B4-BE49-F238E27FC236}">
                <a16:creationId xmlns:a16="http://schemas.microsoft.com/office/drawing/2014/main" xmlns="" id="{A7EE5F96-6001-4301-810C-27EAC762FBC5}"/>
              </a:ext>
            </a:extLst>
          </p:cNvPr>
          <p:cNvPicPr>
            <a:picLocks noChangeAspect="1"/>
          </p:cNvPicPr>
          <p:nvPr/>
        </p:nvPicPr>
        <p:blipFill>
          <a:blip r:embed="rId3"/>
          <a:stretch>
            <a:fillRect/>
          </a:stretch>
        </p:blipFill>
        <p:spPr>
          <a:xfrm>
            <a:off x="1181100" y="1981200"/>
            <a:ext cx="6781800" cy="4231871"/>
          </a:xfrm>
          <a:prstGeom prst="rect">
            <a:avLst/>
          </a:prstGeom>
        </p:spPr>
      </p:pic>
      <p:sp>
        <p:nvSpPr>
          <p:cNvPr id="3" name="Text Placeholder 2">
            <a:extLst>
              <a:ext uri="{FF2B5EF4-FFF2-40B4-BE49-F238E27FC236}">
                <a16:creationId xmlns:a16="http://schemas.microsoft.com/office/drawing/2014/main" xmlns="" id="{5F64B098-BA82-4ADB-B4BB-3F2A03E9ACE6}"/>
              </a:ext>
            </a:extLst>
          </p:cNvPr>
          <p:cNvSpPr>
            <a:spLocks noGrp="1"/>
          </p:cNvSpPr>
          <p:nvPr>
            <p:ph type="body" idx="1"/>
          </p:nvPr>
        </p:nvSpPr>
        <p:spPr>
          <a:xfrm>
            <a:off x="535940" y="1607820"/>
            <a:ext cx="8072119" cy="553998"/>
          </a:xfrm>
        </p:spPr>
        <p:txBody>
          <a:bodyPr/>
          <a:lstStyle/>
          <a:p>
            <a:pPr algn="ctr"/>
            <a:r>
              <a:rPr lang="en-US" b="1" dirty="0">
                <a:solidFill>
                  <a:srgbClr val="0070C0"/>
                </a:solidFill>
                <a:hlinkClick r:id="rId4">
                  <a:extLst>
                    <a:ext uri="{A12FA001-AC4F-418D-AE19-62706E023703}">
                      <ahyp:hlinkClr xmlns:ahyp="http://schemas.microsoft.com/office/drawing/2018/hyperlinkcolor" xmlns="" val="tx"/>
                    </a:ext>
                  </a:extLst>
                </a:hlinkClick>
              </a:rPr>
              <a:t>https://www.youtube.com/watch?v=hDd3bzA7450</a:t>
            </a:r>
            <a:endParaRPr lang="en-US" b="1" dirty="0">
              <a:solidFill>
                <a:srgbClr val="0070C0"/>
              </a:solidFill>
            </a:endParaRPr>
          </a:p>
          <a:p>
            <a:endParaRPr lang="en-US" dirty="0"/>
          </a:p>
        </p:txBody>
      </p:sp>
    </p:spTree>
    <p:extLst>
      <p:ext uri="{BB962C8B-B14F-4D97-AF65-F5344CB8AC3E}">
        <p14:creationId xmlns:p14="http://schemas.microsoft.com/office/powerpoint/2010/main" val="15364940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0186" y="464312"/>
            <a:ext cx="7183120" cy="695960"/>
          </a:xfrm>
          <a:prstGeom prst="rect">
            <a:avLst/>
          </a:prstGeom>
        </p:spPr>
        <p:txBody>
          <a:bodyPr vert="horz" wrap="square" lIns="0" tIns="12700" rIns="0" bIns="0" rtlCol="0">
            <a:spAutoFit/>
          </a:bodyPr>
          <a:lstStyle/>
          <a:p>
            <a:pPr marL="12700">
              <a:lnSpc>
                <a:spcPct val="100000"/>
              </a:lnSpc>
              <a:spcBef>
                <a:spcPts val="100"/>
              </a:spcBef>
            </a:pPr>
            <a:r>
              <a:rPr spc="-40" dirty="0"/>
              <a:t>Pathway </a:t>
            </a:r>
            <a:r>
              <a:rPr spc="-20" dirty="0"/>
              <a:t>to </a:t>
            </a:r>
            <a:r>
              <a:rPr spc="-10" dirty="0"/>
              <a:t>Actively</a:t>
            </a:r>
            <a:r>
              <a:rPr spc="50" dirty="0"/>
              <a:t> </a:t>
            </a:r>
            <a:r>
              <a:rPr spc="-15" dirty="0"/>
              <a:t>Intervening</a:t>
            </a:r>
          </a:p>
        </p:txBody>
      </p:sp>
      <p:sp>
        <p:nvSpPr>
          <p:cNvPr id="3" name="object 3"/>
          <p:cNvSpPr/>
          <p:nvPr/>
        </p:nvSpPr>
        <p:spPr>
          <a:xfrm>
            <a:off x="241300" y="2048933"/>
            <a:ext cx="6862233" cy="41952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73859" y="2069285"/>
            <a:ext cx="6796405" cy="4121150"/>
          </a:xfrm>
          <a:custGeom>
            <a:avLst/>
            <a:gdLst/>
            <a:ahLst/>
            <a:cxnLst/>
            <a:rect l="l" t="t" r="r" b="b"/>
            <a:pathLst>
              <a:path w="6796405" h="4121150">
                <a:moveTo>
                  <a:pt x="6316100" y="0"/>
                </a:moveTo>
                <a:lnTo>
                  <a:pt x="6294682" y="810"/>
                </a:lnTo>
                <a:lnTo>
                  <a:pt x="6275890" y="9470"/>
                </a:lnTo>
                <a:lnTo>
                  <a:pt x="6261716" y="24545"/>
                </a:lnTo>
                <a:lnTo>
                  <a:pt x="6254153" y="44599"/>
                </a:lnTo>
                <a:lnTo>
                  <a:pt x="6254964" y="66017"/>
                </a:lnTo>
                <a:lnTo>
                  <a:pt x="6263623" y="84810"/>
                </a:lnTo>
                <a:lnTo>
                  <a:pt x="6278698" y="98983"/>
                </a:lnTo>
                <a:lnTo>
                  <a:pt x="6298753" y="106546"/>
                </a:lnTo>
                <a:lnTo>
                  <a:pt x="6567687" y="150332"/>
                </a:lnTo>
                <a:lnTo>
                  <a:pt x="0" y="4027954"/>
                </a:lnTo>
                <a:lnTo>
                  <a:pt x="54882" y="4120911"/>
                </a:lnTo>
                <a:lnTo>
                  <a:pt x="6622573" y="243288"/>
                </a:lnTo>
                <a:lnTo>
                  <a:pt x="6737188" y="243288"/>
                </a:lnTo>
                <a:lnTo>
                  <a:pt x="6796108" y="78150"/>
                </a:lnTo>
                <a:lnTo>
                  <a:pt x="6316100" y="0"/>
                </a:lnTo>
                <a:close/>
              </a:path>
              <a:path w="6796405" h="4121150">
                <a:moveTo>
                  <a:pt x="6737188" y="243288"/>
                </a:moveTo>
                <a:lnTo>
                  <a:pt x="6622573" y="243288"/>
                </a:lnTo>
                <a:lnTo>
                  <a:pt x="6531007" y="499920"/>
                </a:lnTo>
                <a:lnTo>
                  <a:pt x="6527941" y="521133"/>
                </a:lnTo>
                <a:lnTo>
                  <a:pt x="6533070" y="541179"/>
                </a:lnTo>
                <a:lnTo>
                  <a:pt x="6545342" y="557839"/>
                </a:lnTo>
                <a:lnTo>
                  <a:pt x="6563704" y="568895"/>
                </a:lnTo>
                <a:lnTo>
                  <a:pt x="6584917" y="571960"/>
                </a:lnTo>
                <a:lnTo>
                  <a:pt x="6604964" y="566831"/>
                </a:lnTo>
                <a:lnTo>
                  <a:pt x="6621624" y="554560"/>
                </a:lnTo>
                <a:lnTo>
                  <a:pt x="6632679" y="536197"/>
                </a:lnTo>
                <a:lnTo>
                  <a:pt x="6737188" y="243288"/>
                </a:lnTo>
                <a:close/>
              </a:path>
            </a:pathLst>
          </a:custGeom>
          <a:solidFill>
            <a:srgbClr val="4F81BD"/>
          </a:solidFill>
        </p:spPr>
        <p:txBody>
          <a:bodyPr wrap="square" lIns="0" tIns="0" rIns="0" bIns="0" rtlCol="0"/>
          <a:lstStyle/>
          <a:p>
            <a:endParaRPr/>
          </a:p>
        </p:txBody>
      </p:sp>
      <p:sp>
        <p:nvSpPr>
          <p:cNvPr id="5" name="object 5"/>
          <p:cNvSpPr txBox="1"/>
          <p:nvPr/>
        </p:nvSpPr>
        <p:spPr>
          <a:xfrm>
            <a:off x="704023" y="5860419"/>
            <a:ext cx="308292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Knowledge </a:t>
            </a:r>
            <a:r>
              <a:rPr sz="2400" spc="-5" dirty="0">
                <a:latin typeface="Calibri"/>
                <a:cs typeface="Calibri"/>
              </a:rPr>
              <a:t>of </a:t>
            </a:r>
            <a:r>
              <a:rPr sz="2400" dirty="0">
                <a:latin typeface="Calibri"/>
                <a:cs typeface="Calibri"/>
              </a:rPr>
              <a:t>a</a:t>
            </a:r>
            <a:r>
              <a:rPr sz="2400" spc="-50" dirty="0">
                <a:latin typeface="Calibri"/>
                <a:cs typeface="Calibri"/>
              </a:rPr>
              <a:t> </a:t>
            </a:r>
            <a:r>
              <a:rPr sz="2400" spc="-10" dirty="0">
                <a:latin typeface="Calibri"/>
                <a:cs typeface="Calibri"/>
              </a:rPr>
              <a:t>situation</a:t>
            </a:r>
            <a:endParaRPr sz="2400">
              <a:latin typeface="Calibri"/>
              <a:cs typeface="Calibri"/>
            </a:endParaRPr>
          </a:p>
        </p:txBody>
      </p:sp>
      <p:sp>
        <p:nvSpPr>
          <p:cNvPr id="6" name="object 6"/>
          <p:cNvSpPr txBox="1"/>
          <p:nvPr/>
        </p:nvSpPr>
        <p:spPr>
          <a:xfrm>
            <a:off x="3244743" y="4372669"/>
            <a:ext cx="250888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Responsibility </a:t>
            </a:r>
            <a:r>
              <a:rPr sz="2400" spc="-15" dirty="0">
                <a:latin typeface="Calibri"/>
                <a:cs typeface="Calibri"/>
              </a:rPr>
              <a:t>to</a:t>
            </a:r>
            <a:r>
              <a:rPr sz="2400" spc="-90" dirty="0">
                <a:latin typeface="Calibri"/>
                <a:cs typeface="Calibri"/>
              </a:rPr>
              <a:t> </a:t>
            </a:r>
            <a:r>
              <a:rPr sz="2400" spc="-5" dirty="0">
                <a:latin typeface="Calibri"/>
                <a:cs typeface="Calibri"/>
              </a:rPr>
              <a:t>act</a:t>
            </a:r>
            <a:endParaRPr sz="2400">
              <a:latin typeface="Calibri"/>
              <a:cs typeface="Calibri"/>
            </a:endParaRPr>
          </a:p>
        </p:txBody>
      </p:sp>
      <p:sp>
        <p:nvSpPr>
          <p:cNvPr id="7" name="object 7"/>
          <p:cNvSpPr txBox="1"/>
          <p:nvPr/>
        </p:nvSpPr>
        <p:spPr>
          <a:xfrm>
            <a:off x="5495500" y="3041148"/>
            <a:ext cx="260286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Possessing</a:t>
            </a:r>
            <a:r>
              <a:rPr sz="2400" spc="-80" dirty="0">
                <a:latin typeface="Calibri"/>
                <a:cs typeface="Calibri"/>
              </a:rPr>
              <a:t> </a:t>
            </a:r>
            <a:r>
              <a:rPr sz="2400" spc="-15" dirty="0">
                <a:latin typeface="Calibri"/>
                <a:cs typeface="Calibri"/>
              </a:rPr>
              <a:t>strategies</a:t>
            </a:r>
            <a:endParaRPr sz="2400">
              <a:latin typeface="Calibri"/>
              <a:cs typeface="Calibri"/>
            </a:endParaRPr>
          </a:p>
        </p:txBody>
      </p:sp>
      <p:sp>
        <p:nvSpPr>
          <p:cNvPr id="8" name="object 8"/>
          <p:cNvSpPr txBox="1"/>
          <p:nvPr/>
        </p:nvSpPr>
        <p:spPr>
          <a:xfrm>
            <a:off x="6643460" y="1644613"/>
            <a:ext cx="2327275" cy="452120"/>
          </a:xfrm>
          <a:prstGeom prst="rect">
            <a:avLst/>
          </a:prstGeom>
        </p:spPr>
        <p:txBody>
          <a:bodyPr vert="horz" wrap="square" lIns="0" tIns="12700" rIns="0" bIns="0" rtlCol="0">
            <a:spAutoFit/>
          </a:bodyPr>
          <a:lstStyle/>
          <a:p>
            <a:pPr marL="12700">
              <a:lnSpc>
                <a:spcPct val="100000"/>
              </a:lnSpc>
              <a:spcBef>
                <a:spcPts val="100"/>
              </a:spcBef>
            </a:pPr>
            <a:r>
              <a:rPr sz="2800" spc="-10" dirty="0">
                <a:latin typeface="Calibri"/>
                <a:cs typeface="Calibri"/>
              </a:rPr>
              <a:t>INTERVENTION!</a:t>
            </a:r>
            <a:endParaRPr sz="280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3347</TotalTime>
  <Words>1008</Words>
  <Application>Microsoft Macintosh PowerPoint</Application>
  <PresentationFormat>On-screen Show (4:3)</PresentationFormat>
  <Paragraphs>118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Bystander Intervention Training Young Adult Gathering Quaker Intentional Community--Canaan</vt:lpstr>
      <vt:lpstr>PowerPoint Presentation</vt:lpstr>
      <vt:lpstr>LONG TERM GOAL:  </vt:lpstr>
      <vt:lpstr>OUR STRATEGIES:     Training allies and Muslims to develop an educated base to support Muslim led organizing and intervene in anti-Muslim harm at the individual and state level.</vt:lpstr>
      <vt:lpstr>What this is for:</vt:lpstr>
      <vt:lpstr>What this is NOT for:</vt:lpstr>
      <vt:lpstr>Ground Rules</vt:lpstr>
      <vt:lpstr>Microaggressions</vt:lpstr>
      <vt:lpstr>Pathway to Actively Intervening</vt:lpstr>
      <vt:lpstr>PowerPoint Presentation</vt:lpstr>
      <vt:lpstr>Goals of Intervening</vt:lpstr>
      <vt:lpstr>Intervening</vt:lpstr>
      <vt:lpstr>PowerPoint Presentation</vt:lpstr>
      <vt:lpstr>4 Ds of De-Escalation</vt:lpstr>
      <vt:lpstr>Role Plays!</vt:lpstr>
      <vt:lpstr>Scenario 1 What would you do?</vt:lpstr>
      <vt:lpstr>Scenario 2 What would you do?</vt:lpstr>
      <vt:lpstr>Scenario 3 What would you do?</vt:lpstr>
      <vt:lpstr>Questions? Takeaways?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Jens Braun</cp:lastModifiedBy>
  <cp:revision>20</cp:revision>
  <cp:lastPrinted>2018-10-10T20:48:11Z</cp:lastPrinted>
  <dcterms:created xsi:type="dcterms:W3CDTF">2018-04-12T11:21:11Z</dcterms:created>
  <dcterms:modified xsi:type="dcterms:W3CDTF">2018-10-22T14:36:11Z</dcterms:modified>
</cp:coreProperties>
</file>